
<file path=[Content_Types].xml><?xml version="1.0" encoding="utf-8"?>
<Types xmlns="http://schemas.openxmlformats.org/package/2006/content-types">
  <Default Extension="bin" ContentType="application/vnd.openxmlformats-officedocument.presentationml.printerSettings"/>
  <Override PartName="/ppt/notesSlides/notesSlide24.xml" ContentType="application/vnd.openxmlformats-officedocument.presentationml.notesSlide+xml"/>
  <Override PartName="/ppt/slides/slide14.xml" ContentType="application/vnd.openxmlformats-officedocument.presentationml.slide+xml"/>
  <Default Extension="rels" ContentType="application/vnd.openxmlformats-package.relationships+xml"/>
  <Override PartName="/ppt/notesSlides/notesSlide16.xml" ContentType="application/vnd.openxmlformats-officedocument.presentationml.notesSlide+xml"/>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handoutMasters/handoutMaster1.xml" ContentType="application/vnd.openxmlformats-officedocument.presentationml.handoutMaster+xml"/>
  <Override PartName="/ppt/slides/slide27.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26.xml" ContentType="application/vnd.openxmlformats-officedocument.presentationml.slide+xml"/>
  <Override PartName="/ppt/notesSlides/notesSlide28.xml" ContentType="application/vnd.openxmlformats-officedocument.presentationml.notesSlide+xml"/>
  <Override PartName="/ppt/slides/slide35.xml" ContentType="application/vnd.openxmlformats-officedocument.presentationml.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s/slide42.xml" ContentType="application/vnd.openxmlformats-officedocument.presentationml.slide+xml"/>
  <Override PartName="/ppt/slideLayouts/slideLayout13.xml" ContentType="application/vnd.openxmlformats-officedocument.presentationml.slideLayout+xml"/>
  <Override PartName="/ppt/slides/slide25.xml" ContentType="application/vnd.openxmlformats-officedocument.presentationml.slide+xml"/>
  <Override PartName="/ppt/notesSlides/notesSlide27.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4.xml" ContentType="application/vnd.openxmlformats-officedocument.presentationml.notesSlide+xml"/>
  <Override PartName="/ppt/slides/slide41.xml" ContentType="application/vnd.openxmlformats-officedocument.presentationml.slide+xml"/>
  <Override PartName="/ppt/theme/theme3.xml" ContentType="application/vnd.openxmlformats-officedocument.theme+xml"/>
  <Override PartName="/ppt/slideLayouts/slideLayout12.xml" ContentType="application/vnd.openxmlformats-officedocument.presentationml.slideLayout+xml"/>
  <Override PartName="/ppt/slides/slide24.xml" ContentType="application/vnd.openxmlformats-officedocument.presentationml.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26.xml" ContentType="application/vnd.openxmlformats-officedocument.presentationml.notes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commentAuthors.xml" ContentType="application/vnd.openxmlformats-officedocument.presentationml.commentAuthors+xml"/>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xml" ContentType="application/vnd.openxmlformats-officedocument.presentationml.notesSlide+xml"/>
  <Override PartName="/ppt/slides/slide40.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notesSlides/notesSlide25.xml" ContentType="application/vnd.openxmlformats-officedocument.presentationml.notes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pdf" ContentType="application/pdf"/>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44"/>
  </p:notesMasterIdLst>
  <p:handoutMasterIdLst>
    <p:handoutMasterId r:id="rId45"/>
  </p:handoutMasterIdLst>
  <p:sldIdLst>
    <p:sldId id="256" r:id="rId2"/>
    <p:sldId id="259" r:id="rId3"/>
    <p:sldId id="271" r:id="rId4"/>
    <p:sldId id="257" r:id="rId5"/>
    <p:sldId id="258" r:id="rId6"/>
    <p:sldId id="260" r:id="rId7"/>
    <p:sldId id="261" r:id="rId8"/>
    <p:sldId id="262" r:id="rId9"/>
    <p:sldId id="263" r:id="rId10"/>
    <p:sldId id="264" r:id="rId11"/>
    <p:sldId id="266" r:id="rId12"/>
    <p:sldId id="276" r:id="rId13"/>
    <p:sldId id="273" r:id="rId14"/>
    <p:sldId id="267" r:id="rId15"/>
    <p:sldId id="275" r:id="rId16"/>
    <p:sldId id="268" r:id="rId17"/>
    <p:sldId id="274" r:id="rId18"/>
    <p:sldId id="270" r:id="rId19"/>
    <p:sldId id="265" r:id="rId20"/>
    <p:sldId id="272" r:id="rId21"/>
    <p:sldId id="277" r:id="rId22"/>
    <p:sldId id="278" r:id="rId23"/>
    <p:sldId id="279" r:id="rId24"/>
    <p:sldId id="282" r:id="rId25"/>
    <p:sldId id="283" r:id="rId26"/>
    <p:sldId id="285" r:id="rId27"/>
    <p:sldId id="284" r:id="rId28"/>
    <p:sldId id="286" r:id="rId29"/>
    <p:sldId id="287" r:id="rId30"/>
    <p:sldId id="281" r:id="rId31"/>
    <p:sldId id="288" r:id="rId32"/>
    <p:sldId id="289" r:id="rId33"/>
    <p:sldId id="292" r:id="rId34"/>
    <p:sldId id="293" r:id="rId35"/>
    <p:sldId id="294" r:id="rId36"/>
    <p:sldId id="295" r:id="rId37"/>
    <p:sldId id="296" r:id="rId38"/>
    <p:sldId id="298" r:id="rId39"/>
    <p:sldId id="297" r:id="rId40"/>
    <p:sldId id="299" r:id="rId41"/>
    <p:sldId id="290" r:id="rId42"/>
    <p:sldId id="291" r:id="rId43"/>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Author id="0" name="Lzbk" initials="d" lastIdx="0" clrIdx="0"/>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EECDC"/>
    <a:srgbClr val="BFBFBF"/>
    <a:srgbClr val="EDEDED"/>
    <a:srgbClr val="0000FF"/>
    <a:srgbClr val="FF0000"/>
    <a:srgbClr val="FFFFFF"/>
    <a:srgbClr val="FFF10B"/>
    <a:srgbClr val="672306"/>
    <a:srgbClr val="FD9800"/>
    <a:srgbClr val="E30500"/>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4347" autoAdjust="0"/>
    <p:restoredTop sz="88855" autoAdjust="0"/>
  </p:normalViewPr>
  <p:slideViewPr>
    <p:cSldViewPr snapToGrid="0" snapToObjects="1">
      <p:cViewPr>
        <p:scale>
          <a:sx n="75" d="100"/>
          <a:sy n="75" d="100"/>
        </p:scale>
        <p:origin x="-1656" y="-608"/>
      </p:cViewPr>
      <p:guideLst>
        <p:guide orient="horz" pos="2160"/>
        <p:guide pos="2880"/>
      </p:guideLst>
    </p:cSldViewPr>
  </p:slideViewPr>
  <p:outlineViewPr>
    <p:cViewPr>
      <p:scale>
        <a:sx n="33" d="100"/>
        <a:sy n="33" d="100"/>
      </p:scale>
      <p:origin x="0" y="996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commentAuthors" Target="commentAuthors.xml"/><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CB2ED4-12DD-B848-B641-F3D6381F5453}" type="datetimeFigureOut">
              <a:rPr lang="fr-FR" smtClean="0"/>
              <a:pPr/>
              <a:t>24/03/10</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6601413-86A6-7F4A-9397-3EBBF141A9AA}"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569186-B0D2-6A4C-B0F9-58989D09AF5D}" type="datetimeFigureOut">
              <a:rPr lang="fr-FR" smtClean="0"/>
              <a:pPr/>
              <a:t>24/03/10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F79850-DD1F-5A47-8589-1D8B8BD064D9}"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Connaissent déjà mais rappel</a:t>
            </a:r>
          </a:p>
          <a:p>
            <a:r>
              <a:rPr lang="fr-FR" dirty="0" smtClean="0"/>
              <a:t>Nous :</a:t>
            </a:r>
            <a:r>
              <a:rPr lang="fr-FR" baseline="0" dirty="0" smtClean="0"/>
              <a:t> conception et donc le type d’interaction et de ressources que pourront avoir les agents humains et artificiels et comment les modéliser</a:t>
            </a:r>
          </a:p>
          <a:p>
            <a:r>
              <a:rPr lang="fr-FR" baseline="0" dirty="0" smtClean="0"/>
              <a:t>+ précisément architecture</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Attention sur le matériel, puis déplacée vers le programme =&gt; enseignement programmé</a:t>
            </a:r>
            <a:endParaRPr lang="fr-FR" dirty="0" smtClean="0"/>
          </a:p>
          <a:p>
            <a:endParaRPr lang="fr-FR" dirty="0" smtClean="0"/>
          </a:p>
          <a:p>
            <a:r>
              <a:rPr lang="fr-FR" dirty="0" smtClean="0"/>
              <a:t>Application de techniques de l’IA…</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85000" lnSpcReduction="10000"/>
          </a:bodyPr>
          <a:lstStyle/>
          <a:p>
            <a:r>
              <a:rPr lang="fr-FR" dirty="0" smtClean="0"/>
              <a:t>Au XIXe des machines</a:t>
            </a:r>
            <a:r>
              <a:rPr lang="fr-FR" baseline="0" dirty="0" smtClean="0"/>
              <a:t> épeler / logique</a:t>
            </a:r>
          </a:p>
          <a:p>
            <a:r>
              <a:rPr lang="fr-FR" baseline="0" dirty="0" smtClean="0"/>
              <a:t>Souvent considéré point de départ de l’enseignement programmé</a:t>
            </a:r>
            <a:endParaRPr lang="fr-FR" dirty="0" smtClean="0"/>
          </a:p>
          <a:p>
            <a:r>
              <a:rPr lang="fr-FR" dirty="0" smtClean="0"/>
              <a:t>1926 Sidney </a:t>
            </a:r>
            <a:r>
              <a:rPr lang="fr-FR" dirty="0" err="1" smtClean="0"/>
              <a:t>Pressey</a:t>
            </a:r>
            <a:r>
              <a:rPr lang="fr-FR" dirty="0" smtClean="0"/>
              <a:t> (attention probablement plusieurs versions de la machine et celle là = 1 version) :</a:t>
            </a:r>
          </a:p>
          <a:p>
            <a:r>
              <a:rPr lang="fr-FR" dirty="0" smtClean="0"/>
              <a:t>	•</a:t>
            </a:r>
            <a:r>
              <a:rPr lang="fr-FR" baseline="0" dirty="0" smtClean="0"/>
              <a:t> Fenêtre présentant des questions (ici pas évident, peut être le numéro et fiche à côté)</a:t>
            </a:r>
          </a:p>
          <a:p>
            <a:r>
              <a:rPr lang="fr-FR" baseline="0" dirty="0" smtClean="0"/>
              <a:t>	• 4 choix de réponses possibles (semble être 5 sur l’image)</a:t>
            </a:r>
          </a:p>
          <a:p>
            <a:r>
              <a:rPr lang="fr-FR" baseline="0" dirty="0" smtClean="0"/>
              <a:t>	• si correcte la question suivante « apparaît » (encore pas évident sur l’image, mais peut être le numéro) </a:t>
            </a:r>
          </a:p>
          <a:p>
            <a:r>
              <a:rPr lang="fr-FR" baseline="0" dirty="0" smtClean="0"/>
              <a:t>	• presser des touches jusqu’à la bonne réponse</a:t>
            </a:r>
          </a:p>
          <a:p>
            <a:r>
              <a:rPr lang="fr-FR" baseline="0" dirty="0" smtClean="0"/>
              <a:t>	• conservation de la trace (à priori pas ordonnée)</a:t>
            </a:r>
          </a:p>
          <a:p>
            <a:r>
              <a:rPr lang="fr-FR" baseline="0" dirty="0" smtClean="0"/>
              <a:t>	• possibilité de s’</a:t>
            </a:r>
            <a:r>
              <a:rPr lang="fr-FR" baseline="0" dirty="0" err="1" smtClean="0"/>
              <a:t>auto-tester</a:t>
            </a:r>
            <a:r>
              <a:rPr lang="fr-FR" baseline="0" dirty="0" smtClean="0"/>
              <a:t> (passer la piste perforée dans la machine pour obtenir le score)</a:t>
            </a:r>
          </a:p>
          <a:p>
            <a:r>
              <a:rPr lang="fr-FR" baseline="0" dirty="0" smtClean="0"/>
              <a:t>	• améliorations : friandise pour un certain score et présentation des items ratés au passage précédent</a:t>
            </a:r>
            <a:endParaRPr lang="fr-FR" dirty="0" smtClean="0"/>
          </a:p>
          <a:p>
            <a:r>
              <a:rPr lang="fr-FR" dirty="0" smtClean="0"/>
              <a:t>Semble établi que l’apprentissage nécessite rétroaction =&gt; mécanismes</a:t>
            </a:r>
            <a:r>
              <a:rPr lang="fr-FR" baseline="0" dirty="0" smtClean="0"/>
              <a:t> fournissant rétroaction </a:t>
            </a:r>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b="1" dirty="0" err="1" smtClean="0"/>
              <a:t>Burrhus</a:t>
            </a:r>
            <a:r>
              <a:rPr lang="fr-FR" b="1" dirty="0" smtClean="0"/>
              <a:t> </a:t>
            </a:r>
            <a:r>
              <a:rPr lang="fr-FR" b="1" dirty="0" err="1" smtClean="0"/>
              <a:t>Frederic</a:t>
            </a:r>
            <a:endParaRPr lang="fr-FR" b="1" dirty="0" smtClean="0"/>
          </a:p>
          <a:p>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9</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Skinner contre le QCM,</a:t>
            </a:r>
            <a:r>
              <a:rPr lang="fr-FR" baseline="0" dirty="0" smtClean="0"/>
              <a:t> pas assez actif</a:t>
            </a:r>
          </a:p>
          <a:p>
            <a:r>
              <a:rPr lang="fr-FR" baseline="0" dirty="0" err="1" smtClean="0"/>
              <a:t>Crowder</a:t>
            </a:r>
            <a:r>
              <a:rPr lang="fr-FR" baseline="0" dirty="0" smtClean="0"/>
              <a:t> pense OK =&gt; </a:t>
            </a:r>
            <a:r>
              <a:rPr lang="fr-FR" baseline="0" dirty="0" err="1" smtClean="0"/>
              <a:t>Autotutor</a:t>
            </a:r>
            <a:endParaRPr lang="fr-FR" baseline="0" dirty="0" smtClean="0"/>
          </a:p>
          <a:p>
            <a:r>
              <a:rPr lang="fr-FR" baseline="0" dirty="0" smtClean="0"/>
              <a:t>Dans les 2 cas possibilité de faire avec un livret (qui avec séparation machine / programme est une machine)</a:t>
            </a:r>
          </a:p>
          <a:p>
            <a:r>
              <a:rPr lang="fr-FR" baseline="0" dirty="0" smtClean="0"/>
              <a:t>	Skinner s’aperçoit que les élèves (pas encore apprenants) ne trichent pas quand les objectifs sont bien expliqués</a:t>
            </a:r>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10</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Au début proche des machines à enseigner</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11</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800" b="1" dirty="0" smtClean="0"/>
              <a:t>FAIRE L’ARCHITECTURE À PARTIR DES EXEMPLES</a:t>
            </a:r>
          </a:p>
          <a:p>
            <a:r>
              <a:rPr lang="fr-FR" sz="1800" b="1" dirty="0" smtClean="0"/>
              <a:t>Cognitiviste</a:t>
            </a:r>
            <a:endParaRPr lang="fr-FR" sz="1800" b="1"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12</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13</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Mais l’exerciseur peut aller moins</a:t>
            </a:r>
            <a:r>
              <a:rPr lang="fr-FR" baseline="0" dirty="0" smtClean="0"/>
              <a:t> loin que l’enseignement programmé : pas forcément </a:t>
            </a:r>
            <a:r>
              <a:rPr lang="fr-FR" baseline="0" dirty="0" err="1" smtClean="0"/>
              <a:t>bcp</a:t>
            </a:r>
            <a:r>
              <a:rPr lang="fr-FR" baseline="0" dirty="0" smtClean="0"/>
              <a:t> de notions, =&gt; progression à moins long terme</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14</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Représentation</a:t>
            </a:r>
            <a:r>
              <a:rPr lang="fr-FR" baseline="0" dirty="0" smtClean="0"/>
              <a:t> des connaissances lié avec SE et TAL (pour les interactions)</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18</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Modèle cognitiviste « véritable</a:t>
            </a:r>
            <a:r>
              <a:rPr lang="fr-FR" baseline="0" dirty="0" smtClean="0"/>
              <a:t>ment enseigner »</a:t>
            </a:r>
            <a:endParaRPr lang="fr-FR" dirty="0" smtClean="0"/>
          </a:p>
          <a:p>
            <a:r>
              <a:rPr lang="fr-FR" dirty="0" smtClean="0"/>
              <a:t>Frame </a:t>
            </a:r>
            <a:r>
              <a:rPr lang="fr-FR" dirty="0" err="1" smtClean="0"/>
              <a:t>oriented</a:t>
            </a:r>
            <a:r>
              <a:rPr lang="fr-FR" dirty="0" smtClean="0"/>
              <a:t> tout prévoir</a:t>
            </a:r>
          </a:p>
          <a:p>
            <a:r>
              <a:rPr lang="fr-FR" dirty="0" smtClean="0"/>
              <a:t>Information structure </a:t>
            </a:r>
            <a:r>
              <a:rPr lang="fr-FR" dirty="0" err="1" smtClean="0"/>
              <a:t>oriented</a:t>
            </a:r>
            <a:r>
              <a:rPr lang="fr-FR" dirty="0" smtClean="0"/>
              <a:t> SCHOLAR</a:t>
            </a:r>
          </a:p>
          <a:p>
            <a:pPr marL="0" marR="0" lvl="2" indent="0" algn="l" defTabSz="457200" rtl="0" eaLnBrk="1" fontAlgn="auto" latinLnBrk="0" hangingPunct="1">
              <a:lnSpc>
                <a:spcPct val="100000"/>
              </a:lnSpc>
              <a:spcBef>
                <a:spcPts val="0"/>
              </a:spcBef>
              <a:spcAft>
                <a:spcPts val="0"/>
              </a:spcAft>
              <a:buClrTx/>
              <a:buSzTx/>
              <a:buFontTx/>
              <a:buNone/>
              <a:tabLst/>
              <a:defRPr/>
            </a:pPr>
            <a:r>
              <a:rPr lang="fr-FR" dirty="0" smtClean="0"/>
              <a:t>Géographie de l’Amérique Latine</a:t>
            </a:r>
          </a:p>
          <a:p>
            <a:pPr lvl="2"/>
            <a:r>
              <a:rPr lang="fr-FR" dirty="0" smtClean="0"/>
              <a:t>Ex :</a:t>
            </a:r>
          </a:p>
          <a:p>
            <a:pPr lvl="3"/>
            <a:r>
              <a:rPr lang="fr-FR" dirty="0" smtClean="0"/>
              <a:t>Élève : Que peux-tu me dire sur le Paraguay ?</a:t>
            </a:r>
          </a:p>
          <a:p>
            <a:pPr lvl="3"/>
            <a:r>
              <a:rPr lang="fr-FR" dirty="0" smtClean="0"/>
              <a:t>SCHOLAR : La superficie du Paraguay est environ 400000 km</a:t>
            </a:r>
            <a:r>
              <a:rPr lang="fr-FR" baseline="30000" dirty="0" smtClean="0"/>
              <a:t>2</a:t>
            </a:r>
            <a:r>
              <a:rPr lang="fr-FR" dirty="0" smtClean="0"/>
              <a:t>. Quelle est la capitale du Pérou</a:t>
            </a:r>
          </a:p>
          <a:p>
            <a:pPr lvl="0"/>
            <a:r>
              <a:rPr lang="fr-FR" dirty="0" smtClean="0"/>
              <a:t>Est-ce</a:t>
            </a:r>
            <a:r>
              <a:rPr lang="fr-FR" baseline="0" dirty="0" smtClean="0"/>
              <a:t> qu’il pleut beaucoup en Amazonie ?</a:t>
            </a:r>
          </a:p>
          <a:p>
            <a:pPr lvl="0"/>
            <a:r>
              <a:rPr lang="fr-FR" baseline="0" dirty="0" smtClean="0"/>
              <a:t>Oui</a:t>
            </a:r>
          </a:p>
          <a:p>
            <a:pPr lvl="0"/>
            <a:r>
              <a:rPr lang="fr-FR" baseline="0" dirty="0" smtClean="0"/>
              <a:t>Pourquoi ?</a:t>
            </a:r>
          </a:p>
          <a:p>
            <a:pPr lvl="0"/>
            <a:r>
              <a:rPr lang="fr-FR" baseline="0" dirty="0" smtClean="0"/>
              <a:t>Près de l’atlantique</a:t>
            </a:r>
          </a:p>
          <a:p>
            <a:pPr lvl="0"/>
            <a:r>
              <a:rPr lang="fr-FR" baseline="0" dirty="0" smtClean="0"/>
              <a:t>Etc. </a:t>
            </a:r>
          </a:p>
          <a:p>
            <a:pPr lvl="0"/>
            <a:r>
              <a:rPr lang="fr-FR" baseline="0" dirty="0" smtClean="0"/>
              <a:t>Tu penses que n’importe quel endroit avec des montagnes élevées est humide ?</a:t>
            </a:r>
          </a:p>
          <a:p>
            <a:pPr lvl="0"/>
            <a:r>
              <a:rPr lang="fr-FR" baseline="0" dirty="0" smtClean="0"/>
              <a:t>Oui</a:t>
            </a:r>
          </a:p>
          <a:p>
            <a:pPr lvl="0"/>
            <a:r>
              <a:rPr lang="fr-FR" baseline="0" dirty="0" smtClean="0"/>
              <a:t>Pourtant la </a:t>
            </a:r>
            <a:r>
              <a:rPr lang="fr-FR" baseline="0" dirty="0" err="1" smtClean="0"/>
              <a:t>californie</a:t>
            </a:r>
            <a:r>
              <a:rPr lang="fr-FR" baseline="0" dirty="0" smtClean="0"/>
              <a:t> a des montagnes, penses tu qu’il y fait humide</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19</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représente l'état courant de l'étudiant ; ce modèle évolue et peut être consulté périodiquement par le tuteur et l'expert, mais rarement, sinon jamais, par l'élève.</a:t>
            </a:r>
          </a:p>
          <a:p>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22</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smtClean="0"/>
          </a:p>
          <a:p>
            <a:r>
              <a:rPr lang="fr-FR" dirty="0" err="1" smtClean="0"/>
              <a:t>Strat</a:t>
            </a:r>
            <a:r>
              <a:rPr lang="fr-FR" dirty="0" smtClean="0"/>
              <a:t> </a:t>
            </a:r>
            <a:r>
              <a:rPr lang="fr-FR" dirty="0" err="1" smtClean="0"/>
              <a:t>ens</a:t>
            </a:r>
            <a:r>
              <a:rPr lang="fr-FR" baseline="0" dirty="0" smtClean="0"/>
              <a:t> : </a:t>
            </a:r>
            <a:r>
              <a:rPr lang="fr-FR" baseline="0" dirty="0" err="1" smtClean="0"/>
              <a:t>cf</a:t>
            </a:r>
            <a:r>
              <a:rPr lang="fr-FR" baseline="0" dirty="0" smtClean="0"/>
              <a:t> pédagogie dans </a:t>
            </a:r>
            <a:r>
              <a:rPr lang="fr-FR" baseline="0" dirty="0" err="1" smtClean="0"/>
              <a:t>houssaye</a:t>
            </a:r>
            <a:endParaRPr lang="fr-FR" baseline="0" dirty="0" smtClean="0"/>
          </a:p>
          <a:p>
            <a:endParaRPr lang="fr-FR" baseline="0" dirty="0" smtClean="0"/>
          </a:p>
          <a:p>
            <a:r>
              <a:rPr lang="fr-FR" dirty="0" smtClean="0"/>
              <a:t>Ce module choisit et planifie les activités à présenter à l'étudiant en lui fournissant des explications adaptées et en déterminant quand et où il faut intervenir ;</a:t>
            </a:r>
          </a:p>
          <a:p>
            <a:r>
              <a:rPr lang="fr-FR" dirty="0" smtClean="0"/>
              <a:t>http://www.epi.asso.fr/revue/73/b73p177.htm </a:t>
            </a:r>
            <a:endParaRPr lang="fr-FR" baseline="0" dirty="0" smtClean="0"/>
          </a:p>
          <a:p>
            <a:endParaRPr lang="fr-FR" baseline="0" dirty="0" smtClean="0"/>
          </a:p>
          <a:p>
            <a:r>
              <a:rPr lang="fr-FR" baseline="0" dirty="0" smtClean="0"/>
              <a:t>WHY utilise des règles plus élaborées pour choisir les questions que </a:t>
            </a:r>
            <a:r>
              <a:rPr lang="fr-FR" baseline="0" dirty="0" err="1" smtClean="0"/>
              <a:t>scolar</a:t>
            </a:r>
            <a:r>
              <a:rPr lang="fr-FR" baseline="0" dirty="0" smtClean="0"/>
              <a:t>, dépend des connaissances du domaine et du modèle de l’élève (trace, évaluation des connaissances, connaissances erronées dans </a:t>
            </a:r>
            <a:r>
              <a:rPr lang="fr-FR" baseline="0" dirty="0" err="1" smtClean="0"/>
              <a:t>Why</a:t>
            </a:r>
            <a:r>
              <a:rPr lang="fr-FR" baseline="0" dirty="0" smtClean="0"/>
              <a:t>, guidon moteur d’inférence différent de </a:t>
            </a:r>
            <a:r>
              <a:rPr lang="fr-FR" baseline="0" dirty="0" err="1" smtClean="0"/>
              <a:t>mycin</a:t>
            </a:r>
            <a:r>
              <a:rPr lang="fr-FR" baseline="0" dirty="0" smtClean="0"/>
              <a:t> SE </a:t>
            </a:r>
            <a:r>
              <a:rPr lang="fr-FR" baseline="0" dirty="0" err="1" smtClean="0"/>
              <a:t>diff</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23</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But : fournir un</a:t>
            </a:r>
            <a:r>
              <a:rPr lang="fr-FR" baseline="0" dirty="0" smtClean="0"/>
              <a:t> environnement pour la découverte de domaines abstraits</a:t>
            </a:r>
            <a:endParaRPr lang="fr-FR" dirty="0" smtClean="0"/>
          </a:p>
          <a:p>
            <a:r>
              <a:rPr lang="fr-FR" dirty="0" smtClean="0"/>
              <a:t>Hypothèse de </a:t>
            </a:r>
            <a:r>
              <a:rPr lang="fr-FR" dirty="0" err="1" smtClean="0"/>
              <a:t>papert</a:t>
            </a:r>
            <a:endParaRPr lang="fr-FR" dirty="0" smtClean="0"/>
          </a:p>
          <a:p>
            <a:r>
              <a:rPr lang="fr-FR" dirty="0" smtClean="0"/>
              <a:t>Erreur exemple du triangle équilatéral</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24</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Médiatisé par l’enseignant. Activités,</a:t>
            </a:r>
            <a:r>
              <a:rPr lang="fr-FR" baseline="0" dirty="0" smtClean="0"/>
              <a:t> mais en laissant la place à l’expérimentation</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25</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err="1" smtClean="0"/>
              <a:t>Micromonde</a:t>
            </a:r>
            <a:r>
              <a:rPr lang="fr-FR" baseline="0" dirty="0" smtClean="0"/>
              <a:t> historique.</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26</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Simulations : environnement pour la</a:t>
            </a:r>
            <a:r>
              <a:rPr lang="fr-FR" baseline="0" dirty="0" smtClean="0"/>
              <a:t> découverte de lois naturelles (cognition située)</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30</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Bush : As </a:t>
            </a:r>
            <a:r>
              <a:rPr lang="fr-FR" sz="1200" kern="1200" dirty="0" err="1" smtClean="0">
                <a:solidFill>
                  <a:schemeClr val="tx1"/>
                </a:solidFill>
                <a:latin typeface="+mn-lt"/>
                <a:ea typeface="+mn-ea"/>
                <a:cs typeface="+mn-cs"/>
              </a:rPr>
              <a:t>we</a:t>
            </a:r>
            <a:r>
              <a:rPr lang="fr-FR" sz="1200" kern="1200" dirty="0" smtClean="0">
                <a:solidFill>
                  <a:schemeClr val="tx1"/>
                </a:solidFill>
                <a:latin typeface="+mn-lt"/>
                <a:ea typeface="+mn-ea"/>
                <a:cs typeface="+mn-cs"/>
              </a:rPr>
              <a:t> </a:t>
            </a:r>
            <a:r>
              <a:rPr lang="fr-FR" sz="1200" kern="1200" dirty="0" err="1" smtClean="0">
                <a:solidFill>
                  <a:schemeClr val="tx1"/>
                </a:solidFill>
                <a:latin typeface="+mn-lt"/>
                <a:ea typeface="+mn-ea"/>
                <a:cs typeface="+mn-cs"/>
              </a:rPr>
              <a:t>may</a:t>
            </a:r>
            <a:r>
              <a:rPr lang="fr-FR" sz="1200" kern="1200" dirty="0" smtClean="0">
                <a:solidFill>
                  <a:schemeClr val="tx1"/>
                </a:solidFill>
                <a:latin typeface="+mn-lt"/>
                <a:ea typeface="+mn-ea"/>
                <a:cs typeface="+mn-cs"/>
              </a:rPr>
              <a:t> </a:t>
            </a:r>
            <a:r>
              <a:rPr lang="fr-FR" sz="1200" kern="1200" dirty="0" err="1" smtClean="0">
                <a:solidFill>
                  <a:schemeClr val="tx1"/>
                </a:solidFill>
                <a:latin typeface="+mn-lt"/>
                <a:ea typeface="+mn-ea"/>
                <a:cs typeface="+mn-cs"/>
              </a:rPr>
              <a:t>think</a:t>
            </a:r>
            <a:r>
              <a:rPr lang="fr-FR" sz="1200" kern="1200" dirty="0" smtClean="0">
                <a:solidFill>
                  <a:schemeClr val="tx1"/>
                </a:solidFill>
                <a:latin typeface="+mn-lt"/>
                <a:ea typeface="+mn-ea"/>
                <a:cs typeface="+mn-cs"/>
              </a:rPr>
              <a:t> « [Le </a:t>
            </a:r>
            <a:r>
              <a:rPr lang="fr-FR" sz="1200" kern="1200" dirty="0" err="1" smtClean="0">
                <a:solidFill>
                  <a:schemeClr val="tx1"/>
                </a:solidFill>
                <a:latin typeface="+mn-lt"/>
                <a:ea typeface="+mn-ea"/>
                <a:cs typeface="+mn-cs"/>
              </a:rPr>
              <a:t>memex</a:t>
            </a:r>
            <a:r>
              <a:rPr lang="fr-FR" sz="1200" kern="1200" dirty="0" smtClean="0">
                <a:solidFill>
                  <a:schemeClr val="tx1"/>
                </a:solidFill>
                <a:latin typeface="+mn-lt"/>
                <a:ea typeface="+mn-ea"/>
                <a:cs typeface="+mn-cs"/>
              </a:rPr>
              <a:t>] permet une avancée immédiate pour l’indexation associative, dont l’idée centrale est la possibilité, à partir de n’importe quel objet, d’en sélectionner immédiatement un autre. C’est la fonctionnalité essentielle du </a:t>
            </a:r>
            <a:r>
              <a:rPr lang="fr-FR" sz="1200" kern="1200" dirty="0" err="1" smtClean="0">
                <a:solidFill>
                  <a:schemeClr val="tx1"/>
                </a:solidFill>
                <a:latin typeface="+mn-lt"/>
                <a:ea typeface="+mn-ea"/>
                <a:cs typeface="+mn-cs"/>
              </a:rPr>
              <a:t>memex</a:t>
            </a:r>
            <a:r>
              <a:rPr lang="fr-FR" sz="1200" kern="1200" dirty="0" smtClean="0">
                <a:solidFill>
                  <a:schemeClr val="tx1"/>
                </a:solidFill>
                <a:latin typeface="+mn-lt"/>
                <a:ea typeface="+mn-ea"/>
                <a:cs typeface="+mn-cs"/>
              </a:rPr>
              <a:t>. [explication du processus de liaison de 2 objets] Après cela, à n’importe quel moment, quand l’un de ces objets est en consultation, l’autre peut être retrouvé instantanément par une simple pression d’un bouton »</a:t>
            </a:r>
          </a:p>
          <a:p>
            <a:r>
              <a:rPr lang="fr-FR" sz="1200" kern="1200" dirty="0" smtClean="0">
                <a:solidFill>
                  <a:schemeClr val="tx1"/>
                </a:solidFill>
                <a:latin typeface="+mn-lt"/>
                <a:ea typeface="+mn-ea"/>
                <a:cs typeface="+mn-cs"/>
              </a:rPr>
              <a:t>Cognitiviste / constructiviste</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31</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Modèle de l’élève : historique</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32</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35</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Appelé chez </a:t>
            </a:r>
            <a:r>
              <a:rPr lang="fr-FR" dirty="0" err="1" smtClean="0"/>
              <a:t>Bax</a:t>
            </a:r>
            <a:r>
              <a:rPr lang="fr-FR" dirty="0" smtClean="0"/>
              <a:t> l’approche ouverte</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37</a:t>
            </a:fld>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 ne juge pas ni n’</a:t>
            </a:r>
            <a:r>
              <a:rPr lang="fr-FR" dirty="0" err="1" smtClean="0"/>
              <a:t>évalue</a:t>
            </a:r>
            <a:r>
              <a:rPr lang="fr-FR" dirty="0" smtClean="0"/>
              <a:t> tout ce que font les apprenants, ni ne les </a:t>
            </a:r>
            <a:r>
              <a:rPr lang="fr-FR" dirty="0" err="1" smtClean="0"/>
              <a:t>récompenses</a:t>
            </a:r>
            <a:r>
              <a:rPr lang="fr-FR" dirty="0" smtClean="0"/>
              <a:t> avec des messages, des </a:t>
            </a:r>
            <a:r>
              <a:rPr lang="fr-FR" dirty="0" err="1" smtClean="0"/>
              <a:t>lumières</a:t>
            </a:r>
            <a:r>
              <a:rPr lang="fr-FR" dirty="0" smtClean="0"/>
              <a:t> ou des sons de </a:t>
            </a:r>
            <a:r>
              <a:rPr lang="fr-FR" dirty="0" err="1" smtClean="0"/>
              <a:t>félicitation</a:t>
            </a:r>
            <a:endParaRPr lang="fr-FR" dirty="0" smtClean="0"/>
          </a:p>
          <a:p>
            <a:r>
              <a:rPr lang="fr-FR" dirty="0" smtClean="0"/>
              <a:t>• </a:t>
            </a:r>
            <a:r>
              <a:rPr lang="fr-FR" dirty="0" err="1" smtClean="0"/>
              <a:t>évite</a:t>
            </a:r>
            <a:r>
              <a:rPr lang="fr-FR" dirty="0" smtClean="0"/>
              <a:t> de dire aux </a:t>
            </a:r>
            <a:r>
              <a:rPr lang="fr-FR" dirty="0" err="1" smtClean="0"/>
              <a:t>étudiants</a:t>
            </a:r>
            <a:r>
              <a:rPr lang="fr-FR" dirty="0" smtClean="0"/>
              <a:t> qu’ils ont tort et se montre capable de prendre en charge des </a:t>
            </a:r>
            <a:r>
              <a:rPr lang="fr-FR" dirty="0" err="1" smtClean="0"/>
              <a:t>réponses</a:t>
            </a:r>
            <a:r>
              <a:rPr lang="fr-FR" dirty="0" smtClean="0"/>
              <a:t> d’</a:t>
            </a:r>
            <a:r>
              <a:rPr lang="fr-FR" dirty="0" err="1" smtClean="0"/>
              <a:t>étudiants</a:t>
            </a:r>
            <a:r>
              <a:rPr lang="fr-FR" dirty="0" smtClean="0"/>
              <a:t> diverses cf. </a:t>
            </a:r>
            <a:r>
              <a:rPr lang="fr-FR" dirty="0" err="1" smtClean="0"/>
              <a:t>Antoniadis</a:t>
            </a:r>
            <a:r>
              <a:rPr lang="fr-FR" dirty="0" smtClean="0"/>
              <a:t> et al. ALAO et TAL</a:t>
            </a:r>
          </a:p>
          <a:p>
            <a:r>
              <a:rPr lang="fr-FR" dirty="0" smtClean="0"/>
              <a:t>• dernier négation de l’enseignement programmé</a:t>
            </a:r>
          </a:p>
          <a:p>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38</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err="1" smtClean="0"/>
              <a:t>Alao</a:t>
            </a:r>
            <a:r>
              <a:rPr lang="fr-FR" dirty="0" smtClean="0"/>
              <a:t> intégré chez </a:t>
            </a:r>
            <a:r>
              <a:rPr lang="fr-FR" dirty="0" err="1" smtClean="0"/>
              <a:t>bax</a:t>
            </a: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Remise en question de certains avatars de l’approche communicative qui dispense de réflexions métalinguistiques </a:t>
            </a:r>
            <a:r>
              <a:rPr lang="fr-FR" dirty="0" err="1" smtClean="0"/>
              <a:t>Little</a:t>
            </a:r>
            <a:r>
              <a:rPr lang="fr-FR" baseline="0" dirty="0" smtClean="0"/>
              <a:t> 1997 (cité dans </a:t>
            </a:r>
            <a:r>
              <a:rPr lang="fr-FR" baseline="0" dirty="0" err="1" smtClean="0"/>
              <a:t>goodfellow</a:t>
            </a:r>
            <a:r>
              <a:rPr lang="fr-FR" baseline="0" dirty="0" smtClean="0"/>
              <a:t> 1999)</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39</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40</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Tout n’est pas égal à la somme des parties, mais qu’il y a la question de l’arrangement</a:t>
            </a:r>
            <a:r>
              <a:rPr lang="fr-FR" baseline="0" dirty="0" smtClean="0"/>
              <a:t> des concepts qui appartient au modèle</a:t>
            </a:r>
            <a:endParaRPr lang="fr-FR" dirty="0"/>
          </a:p>
        </p:txBody>
      </p:sp>
      <p:sp>
        <p:nvSpPr>
          <p:cNvPr id="4" name="Espace réservé du numéro de diapositive 3"/>
          <p:cNvSpPr>
            <a:spLocks noGrp="1"/>
          </p:cNvSpPr>
          <p:nvPr>
            <p:ph type="sldNum" sz="quarter" idx="10"/>
          </p:nvPr>
        </p:nvSpPr>
        <p:spPr/>
        <p:txBody>
          <a:bodyPr/>
          <a:lstStyle/>
          <a:p>
            <a:fld id="{6AF79850-DD1F-5A47-8589-1D8B8BD064D9}" type="slidenum">
              <a:rPr lang="fr-FR" smtClean="0"/>
              <a:pPr/>
              <a:t>41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Disposition personnalisée">
    <p:spTree>
      <p:nvGrpSpPr>
        <p:cNvPr id="1" name=""/>
        <p:cNvGrpSpPr/>
        <p:nvPr/>
      </p:nvGrpSpPr>
      <p:grpSpPr>
        <a:xfrm>
          <a:off x="0" y="0"/>
          <a:ext cx="0" cy="0"/>
          <a:chOff x="0" y="0"/>
          <a:chExt cx="0" cy="0"/>
        </a:xfrm>
      </p:grpSpPr>
      <p:sp>
        <p:nvSpPr>
          <p:cNvPr id="6" name="Rectangle à coins arrondis 5"/>
          <p:cNvSpPr/>
          <p:nvPr userDrawn="1"/>
        </p:nvSpPr>
        <p:spPr>
          <a:xfrm>
            <a:off x="1979999" y="1241999"/>
            <a:ext cx="7607071" cy="5308223"/>
          </a:xfrm>
          <a:prstGeom prst="roundRect">
            <a:avLst>
              <a:gd name="adj" fmla="val 7553"/>
            </a:avLst>
          </a:prstGeom>
          <a:solidFill>
            <a:schemeClr val="bg1"/>
          </a:solidFill>
          <a:ln>
            <a:noFill/>
          </a:ln>
          <a:effectLst>
            <a:outerShdw blurRad="43180" dist="38100" dir="2700000" rotWithShape="0">
              <a:srgbClr val="000000">
                <a:alpha val="57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smtClean="0"/>
              <a:t>Cliquez et modifiez le titre</a:t>
            </a:r>
            <a:endParaRPr lang="fr-FR"/>
          </a:p>
        </p:txBody>
      </p:sp>
      <p:sp>
        <p:nvSpPr>
          <p:cNvPr id="4" name="Espace réservé du texte 3"/>
          <p:cNvSpPr>
            <a:spLocks noGrp="1"/>
          </p:cNvSpPr>
          <p:nvPr>
            <p:ph type="body" sz="quarter" idx="10"/>
          </p:nvPr>
        </p:nvSpPr>
        <p:spPr>
          <a:xfrm>
            <a:off x="1980000" y="1242000"/>
            <a:ext cx="7164000" cy="5308222"/>
          </a:xfrm>
        </p:spPr>
        <p:txBody>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ZoneTexte 4"/>
          <p:cNvSpPr txBox="1"/>
          <p:nvPr userDrawn="1"/>
        </p:nvSpPr>
        <p:spPr>
          <a:xfrm>
            <a:off x="8498582" y="6550223"/>
            <a:ext cx="645418" cy="307777"/>
          </a:xfrm>
          <a:prstGeom prst="rect">
            <a:avLst/>
          </a:prstGeom>
          <a:noFill/>
        </p:spPr>
        <p:txBody>
          <a:bodyPr wrap="square" rtlCol="0">
            <a:spAutoFit/>
          </a:bodyPr>
          <a:lstStyle/>
          <a:p>
            <a:pPr marL="0" marR="0" indent="0" algn="r" defTabSz="457200" rtl="0" eaLnBrk="1" fontAlgn="auto" latinLnBrk="0" hangingPunct="1">
              <a:lnSpc>
                <a:spcPct val="100000"/>
              </a:lnSpc>
              <a:spcBef>
                <a:spcPts val="0"/>
              </a:spcBef>
              <a:spcAft>
                <a:spcPts val="0"/>
              </a:spcAft>
              <a:buClrTx/>
              <a:buSzTx/>
              <a:buFontTx/>
              <a:buNone/>
              <a:tabLst/>
              <a:defRPr/>
            </a:pPr>
            <a:fld id="{5FD41ADD-63A8-6F4C-B716-3145D2B0C28F}" type="slidenum">
              <a:rPr lang="fr-FR" sz="1400" b="1" smtClean="0">
                <a:solidFill>
                  <a:schemeClr val="accent2"/>
                </a:solidFill>
              </a:rPr>
              <a:pPr marL="0" marR="0" indent="0" algn="r" defTabSz="457200" rtl="0" eaLnBrk="1" fontAlgn="auto" latinLnBrk="0" hangingPunct="1">
                <a:lnSpc>
                  <a:spcPct val="100000"/>
                </a:lnSpc>
                <a:spcBef>
                  <a:spcPts val="0"/>
                </a:spcBef>
                <a:spcAft>
                  <a:spcPts val="0"/>
                </a:spcAft>
                <a:buClrTx/>
                <a:buSzTx/>
                <a:buFontTx/>
                <a:buNone/>
                <a:tabLst/>
                <a:defRPr/>
              </a:pPr>
              <a:t>‹#›</a:t>
            </a:fld>
            <a:r>
              <a:rPr lang="fr-FR" sz="1400" dirty="0" smtClean="0">
                <a:solidFill>
                  <a:schemeClr val="tx2"/>
                </a:solidFill>
              </a:rPr>
              <a:t>/42</a:t>
            </a:r>
          </a:p>
        </p:txBody>
      </p:sp>
      <p:sp>
        <p:nvSpPr>
          <p:cNvPr id="7" name="Rectangle à coins arrondis 6"/>
          <p:cNvSpPr/>
          <p:nvPr userDrawn="1"/>
        </p:nvSpPr>
        <p:spPr>
          <a:xfrm>
            <a:off x="-320966" y="1241999"/>
            <a:ext cx="2056279" cy="5308223"/>
          </a:xfrm>
          <a:prstGeom prst="roundRect">
            <a:avLst>
              <a:gd name="adj" fmla="val 7553"/>
            </a:avLst>
          </a:prstGeom>
          <a:solidFill>
            <a:srgbClr val="672306"/>
          </a:solidFill>
          <a:ln>
            <a:noFill/>
          </a:ln>
          <a:effectLst>
            <a:outerShdw blurRad="40000" dist="25400" dir="2700000" rotWithShape="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lIns="324000" tIns="122400" rIns="36000" rtlCol="0" anchor="t" anchorCtr="0"/>
          <a:lstStyle/>
          <a:p>
            <a:pPr algn="l">
              <a:tabLst>
                <a:tab pos="185738" algn="l"/>
              </a:tabLst>
            </a:pPr>
            <a:endParaRPr lang="fr-FR" baseline="0" dirty="0" smtClean="0">
              <a:effectLst>
                <a:outerShdw blurRad="50800" dist="38100" dir="2700000" sx="0" sy="0" algn="tl" rotWithShape="0">
                  <a:srgbClr val="000000">
                    <a:alpha val="0"/>
                  </a:srgbClr>
                </a:outerShdw>
              </a:effectLst>
              <a:latin typeface="Gill Sans"/>
              <a:cs typeface="Gill Sans"/>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Diapositive de titre">
    <p:spTree>
      <p:nvGrpSpPr>
        <p:cNvPr id="1" name=""/>
        <p:cNvGrpSpPr/>
        <p:nvPr/>
      </p:nvGrpSpPr>
      <p:grpSpPr>
        <a:xfrm>
          <a:off x="0" y="0"/>
          <a:ext cx="0" cy="0"/>
          <a:chOff x="0" y="0"/>
          <a:chExt cx="0" cy="0"/>
        </a:xfrm>
      </p:grpSpPr>
      <p:sp>
        <p:nvSpPr>
          <p:cNvPr id="7" name="Rectangle à coins arrondis 6"/>
          <p:cNvSpPr/>
          <p:nvPr userDrawn="1"/>
        </p:nvSpPr>
        <p:spPr>
          <a:xfrm>
            <a:off x="1958875" y="2023340"/>
            <a:ext cx="5226250" cy="2239822"/>
          </a:xfrm>
          <a:prstGeom prst="roundRect">
            <a:avLst>
              <a:gd name="adj" fmla="val 7553"/>
            </a:avLst>
          </a:prstGeom>
          <a:solidFill>
            <a:srgbClr val="672306"/>
          </a:solidFill>
          <a:ln>
            <a:noFill/>
          </a:ln>
          <a:effectLst>
            <a:outerShdw blurRad="43180" dist="38100" dir="2700000" rotWithShape="0">
              <a:srgbClr val="000000">
                <a:alpha val="57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à coins arrondis 7"/>
          <p:cNvSpPr/>
          <p:nvPr userDrawn="1"/>
        </p:nvSpPr>
        <p:spPr>
          <a:xfrm>
            <a:off x="4486916" y="4537817"/>
            <a:ext cx="2698208" cy="1379028"/>
          </a:xfrm>
          <a:prstGeom prst="roundRect">
            <a:avLst>
              <a:gd name="adj" fmla="val 7553"/>
            </a:avLst>
          </a:prstGeom>
          <a:solidFill>
            <a:schemeClr val="bg1"/>
          </a:solidFill>
          <a:ln>
            <a:noFill/>
          </a:ln>
          <a:effectLst>
            <a:outerShdw blurRad="40000" dist="25400" dir="2700000" rotWithShape="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chemeClr val="tx1"/>
              </a:solidFill>
            </a:endParaRPr>
          </a:p>
        </p:txBody>
      </p:sp>
      <p:sp>
        <p:nvSpPr>
          <p:cNvPr id="2" name="Titre 1"/>
          <p:cNvSpPr>
            <a:spLocks noGrp="1"/>
          </p:cNvSpPr>
          <p:nvPr>
            <p:ph type="ctrTitle"/>
          </p:nvPr>
        </p:nvSpPr>
        <p:spPr>
          <a:xfrm>
            <a:off x="1958875" y="2023340"/>
            <a:ext cx="5226250" cy="2239822"/>
          </a:xfrm>
        </p:spPr>
        <p:txBody>
          <a:bodyPr lIns="288000">
            <a:normAutofit/>
          </a:bodyPr>
          <a:lstStyle>
            <a:lvl1pPr algn="ctr">
              <a:defRPr sz="3700">
                <a:solidFill>
                  <a:schemeClr val="bg1"/>
                </a:solidFill>
                <a:effectLst>
                  <a:outerShdw blurRad="50800" dist="38100" dir="2700000" algn="tl" rotWithShape="0">
                    <a:schemeClr val="tx1">
                      <a:lumMod val="50000"/>
                      <a:lumOff val="50000"/>
                      <a:alpha val="66000"/>
                    </a:schemeClr>
                  </a:outerShdw>
                </a:effectLst>
              </a:defRPr>
            </a:lvl1pPr>
          </a:lstStyle>
          <a:p>
            <a:r>
              <a:rPr lang="fr-FR" dirty="0" smtClean="0"/>
              <a:t>Cliquez et modifiez le titre</a:t>
            </a:r>
            <a:endParaRPr lang="fr-FR" dirty="0"/>
          </a:p>
        </p:txBody>
      </p:sp>
      <p:sp>
        <p:nvSpPr>
          <p:cNvPr id="3" name="Sous-titre 2"/>
          <p:cNvSpPr>
            <a:spLocks noGrp="1"/>
          </p:cNvSpPr>
          <p:nvPr>
            <p:ph type="subTitle" idx="1"/>
          </p:nvPr>
        </p:nvSpPr>
        <p:spPr>
          <a:xfrm>
            <a:off x="4486917" y="4537817"/>
            <a:ext cx="2698208" cy="1379027"/>
          </a:xfrm>
          <a:ln>
            <a:solidFill>
              <a:schemeClr val="bg1"/>
            </a:solidFill>
          </a:ln>
        </p:spPr>
        <p:txBody>
          <a:bodyPr>
            <a:noAutofit/>
          </a:bodyPr>
          <a:lstStyle>
            <a:lvl1pPr marL="0" indent="0" algn="r">
              <a:spcBef>
                <a:spcPts val="0"/>
              </a:spcBef>
              <a:buNone/>
              <a:defRPr lang="fr-FR" sz="2000" b="0" i="0" u="none" strike="noStrike" kern="1200" baseline="0" smtClean="0">
                <a:solidFill>
                  <a:srgbClr val="000000"/>
                </a:solidFill>
                <a:effectLst>
                  <a:outerShdw dir="13500000" sx="0" sy="0" kx="2700000" rotWithShape="0">
                    <a:srgbClr val="000000">
                      <a:alpha val="0"/>
                    </a:srgbClr>
                  </a:outerShdw>
                </a:effectLst>
                <a:latin typeface="Gill Sans"/>
                <a:ea typeface="+mj-ea"/>
                <a:cs typeface="Gill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7" name="ZoneTexte 16"/>
          <p:cNvSpPr txBox="1"/>
          <p:nvPr userDrawn="1"/>
        </p:nvSpPr>
        <p:spPr>
          <a:xfrm>
            <a:off x="-1409453" y="1158411"/>
            <a:ext cx="184666" cy="369332"/>
          </a:xfrm>
          <a:prstGeom prst="rect">
            <a:avLst/>
          </a:prstGeom>
          <a:noFill/>
        </p:spPr>
        <p:txBody>
          <a:bodyPr wrap="none" rtlCol="0">
            <a:spAutoFit/>
          </a:bodyPr>
          <a:lstStyle/>
          <a:p>
            <a:endParaRPr lang="fr-FR"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Diapositive de titre">
    <p:spTree>
      <p:nvGrpSpPr>
        <p:cNvPr id="1" name=""/>
        <p:cNvGrpSpPr/>
        <p:nvPr/>
      </p:nvGrpSpPr>
      <p:grpSpPr>
        <a:xfrm>
          <a:off x="0" y="0"/>
          <a:ext cx="0" cy="0"/>
          <a:chOff x="0" y="0"/>
          <a:chExt cx="0" cy="0"/>
        </a:xfrm>
      </p:grpSpPr>
      <p:sp>
        <p:nvSpPr>
          <p:cNvPr id="7" name="Rectangle à coins arrondis 6"/>
          <p:cNvSpPr/>
          <p:nvPr userDrawn="1"/>
        </p:nvSpPr>
        <p:spPr>
          <a:xfrm>
            <a:off x="1422000" y="1563162"/>
            <a:ext cx="6300000" cy="2700000"/>
          </a:xfrm>
          <a:prstGeom prst="roundRect">
            <a:avLst>
              <a:gd name="adj" fmla="val 7553"/>
            </a:avLst>
          </a:prstGeom>
          <a:solidFill>
            <a:schemeClr val="bg1"/>
          </a:solidFill>
          <a:ln>
            <a:noFill/>
          </a:ln>
          <a:effectLst>
            <a:outerShdw blurRad="43180" dist="38100" dir="2700000" rotWithShape="0">
              <a:srgbClr val="000000">
                <a:alpha val="57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à coins arrondis 7"/>
          <p:cNvSpPr/>
          <p:nvPr userDrawn="1"/>
        </p:nvSpPr>
        <p:spPr>
          <a:xfrm>
            <a:off x="2997200" y="4537817"/>
            <a:ext cx="4724800" cy="1379028"/>
          </a:xfrm>
          <a:prstGeom prst="roundRect">
            <a:avLst>
              <a:gd name="adj" fmla="val 7553"/>
            </a:avLst>
          </a:prstGeom>
          <a:solidFill>
            <a:srgbClr val="672306"/>
          </a:solidFill>
          <a:ln>
            <a:noFill/>
          </a:ln>
          <a:effectLst>
            <a:outerShdw blurRad="40000" dist="25400" dir="2700000" rotWithShape="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1422000" y="1563162"/>
            <a:ext cx="6300000" cy="2700000"/>
          </a:xfrm>
        </p:spPr>
        <p:txBody>
          <a:bodyPr lIns="288000">
            <a:normAutofit/>
          </a:bodyPr>
          <a:lstStyle>
            <a:lvl1pPr algn="ctr">
              <a:defRPr sz="3700">
                <a:solidFill>
                  <a:schemeClr val="tx1"/>
                </a:solidFill>
                <a:effectLst>
                  <a:outerShdw blurRad="50800" dist="38100" dir="2700000" algn="tl" rotWithShape="0">
                    <a:schemeClr val="tx1">
                      <a:lumMod val="50000"/>
                      <a:lumOff val="50000"/>
                      <a:alpha val="66000"/>
                    </a:schemeClr>
                  </a:outerShdw>
                </a:effectLst>
              </a:defRPr>
            </a:lvl1pPr>
          </a:lstStyle>
          <a:p>
            <a:r>
              <a:rPr lang="fr-FR" dirty="0" smtClean="0"/>
              <a:t>Cliquez et modifiez le titre</a:t>
            </a:r>
            <a:endParaRPr lang="fr-FR" dirty="0"/>
          </a:p>
        </p:txBody>
      </p:sp>
      <p:sp>
        <p:nvSpPr>
          <p:cNvPr id="3" name="Sous-titre 2"/>
          <p:cNvSpPr>
            <a:spLocks noGrp="1"/>
          </p:cNvSpPr>
          <p:nvPr>
            <p:ph type="subTitle" idx="1"/>
          </p:nvPr>
        </p:nvSpPr>
        <p:spPr>
          <a:xfrm>
            <a:off x="2997200" y="4537817"/>
            <a:ext cx="4724801" cy="1379027"/>
          </a:xfrm>
        </p:spPr>
        <p:txBody>
          <a:bodyPr>
            <a:noAutofit/>
          </a:bodyPr>
          <a:lstStyle>
            <a:lvl1pPr marL="0" indent="0" algn="r">
              <a:spcBef>
                <a:spcPts val="0"/>
              </a:spcBef>
              <a:buNone/>
              <a:defRPr lang="fr-FR" sz="2000" b="0" i="0" u="none" strike="noStrike" kern="1200" baseline="0" smtClean="0">
                <a:solidFill>
                  <a:schemeClr val="bg1"/>
                </a:solidFill>
                <a:effectLst>
                  <a:outerShdw dir="13500000" sx="0" sy="0" kx="2700000" rotWithShape="0">
                    <a:srgbClr val="000000">
                      <a:alpha val="0"/>
                    </a:srgbClr>
                  </a:outerShdw>
                </a:effectLst>
                <a:latin typeface="Gill Sans"/>
                <a:ea typeface="+mj-ea"/>
                <a:cs typeface="Gill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7" name="ZoneTexte 16"/>
          <p:cNvSpPr txBox="1"/>
          <p:nvPr userDrawn="1"/>
        </p:nvSpPr>
        <p:spPr>
          <a:xfrm>
            <a:off x="-1409453" y="1158411"/>
            <a:ext cx="184666" cy="369332"/>
          </a:xfrm>
          <a:prstGeom prst="rect">
            <a:avLst/>
          </a:prstGeom>
          <a:noFill/>
        </p:spPr>
        <p:txBody>
          <a:bodyPr wrap="none" rtlCol="0">
            <a:spAutoFit/>
          </a:bodyPr>
          <a:lstStyle/>
          <a:p>
            <a:endParaRPr lang="fr-FR" dirty="0"/>
          </a:p>
        </p:txBody>
      </p:sp>
      <p:sp>
        <p:nvSpPr>
          <p:cNvPr id="18" name="ZoneTexte 17"/>
          <p:cNvSpPr txBox="1"/>
          <p:nvPr userDrawn="1"/>
        </p:nvSpPr>
        <p:spPr>
          <a:xfrm>
            <a:off x="6531429" y="6550223"/>
            <a:ext cx="2612571" cy="307777"/>
          </a:xfrm>
          <a:prstGeom prst="rect">
            <a:avLst/>
          </a:prstGeom>
          <a:noFill/>
        </p:spPr>
        <p:txBody>
          <a:bodyPr wrap="square" rtlCol="0">
            <a:spAutoFit/>
          </a:bodyPr>
          <a:lstStyle/>
          <a:p>
            <a:pPr marL="0" marR="0" indent="0" algn="r" defTabSz="457200" rtl="0" eaLnBrk="1" fontAlgn="auto" latinLnBrk="0" hangingPunct="1">
              <a:lnSpc>
                <a:spcPct val="100000"/>
              </a:lnSpc>
              <a:spcBef>
                <a:spcPts val="0"/>
              </a:spcBef>
              <a:spcAft>
                <a:spcPts val="0"/>
              </a:spcAft>
              <a:buClrTx/>
              <a:buSzTx/>
              <a:buFontTx/>
              <a:buNone/>
              <a:tabLst/>
              <a:defRPr/>
            </a:pPr>
            <a:fld id="{DD362B79-D398-3440-90E4-755EB0E69F84}" type="datetime2">
              <a:rPr lang="fr-FR" sz="1400" smtClean="0">
                <a:solidFill>
                  <a:schemeClr val="tx2"/>
                </a:solidFill>
              </a:rPr>
              <a:pPr marL="0" marR="0" indent="0" algn="r" defTabSz="457200" rtl="0" eaLnBrk="1" fontAlgn="auto" latinLnBrk="0" hangingPunct="1">
                <a:lnSpc>
                  <a:spcPct val="100000"/>
                </a:lnSpc>
                <a:spcBef>
                  <a:spcPts val="0"/>
                </a:spcBef>
                <a:spcAft>
                  <a:spcPts val="0"/>
                </a:spcAft>
                <a:buClrTx/>
                <a:buSzTx/>
                <a:buFontTx/>
                <a:buNone/>
                <a:tabLst/>
                <a:defRPr/>
              </a:pPr>
              <a:t>mercredi 24 mars 2010</a:t>
            </a:fld>
            <a:endParaRPr lang="fr-FR" sz="1400" dirty="0" smtClean="0">
              <a:solidFill>
                <a:schemeClr val="tx2"/>
              </a:solidFill>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ZoneTexte 6"/>
          <p:cNvSpPr txBox="1"/>
          <p:nvPr userDrawn="1"/>
        </p:nvSpPr>
        <p:spPr>
          <a:xfrm>
            <a:off x="8498582" y="6550223"/>
            <a:ext cx="645418" cy="307777"/>
          </a:xfrm>
          <a:prstGeom prst="rect">
            <a:avLst/>
          </a:prstGeom>
          <a:noFill/>
        </p:spPr>
        <p:txBody>
          <a:bodyPr wrap="square" rtlCol="0">
            <a:spAutoFit/>
          </a:bodyPr>
          <a:lstStyle/>
          <a:p>
            <a:pPr marL="0" marR="0" indent="0" algn="r" defTabSz="457200" rtl="0" eaLnBrk="1" fontAlgn="auto" latinLnBrk="0" hangingPunct="1">
              <a:lnSpc>
                <a:spcPct val="100000"/>
              </a:lnSpc>
              <a:spcBef>
                <a:spcPts val="0"/>
              </a:spcBef>
              <a:spcAft>
                <a:spcPts val="0"/>
              </a:spcAft>
              <a:buClrTx/>
              <a:buSzTx/>
              <a:buFontTx/>
              <a:buNone/>
              <a:tabLst/>
              <a:defRPr/>
            </a:pPr>
            <a:fld id="{5FD41ADD-63A8-6F4C-B716-3145D2B0C28F}" type="slidenum">
              <a:rPr lang="fr-FR" sz="1400" b="1" smtClean="0">
                <a:solidFill>
                  <a:schemeClr val="accent2"/>
                </a:solidFill>
              </a:rPr>
              <a:pPr marL="0" marR="0" indent="0" algn="r" defTabSz="457200" rtl="0" eaLnBrk="1" fontAlgn="auto" latinLnBrk="0" hangingPunct="1">
                <a:lnSpc>
                  <a:spcPct val="100000"/>
                </a:lnSpc>
                <a:spcBef>
                  <a:spcPts val="0"/>
                </a:spcBef>
                <a:spcAft>
                  <a:spcPts val="0"/>
                </a:spcAft>
                <a:buClrTx/>
                <a:buSzTx/>
                <a:buFontTx/>
                <a:buNone/>
                <a:tabLst/>
                <a:defRPr/>
              </a:pPr>
              <a:t>‹#›</a:t>
            </a:fld>
            <a:r>
              <a:rPr lang="fr-FR" sz="1400" dirty="0" smtClean="0">
                <a:solidFill>
                  <a:schemeClr val="tx2"/>
                </a:solidFill>
              </a:rPr>
              <a:t>/22</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0" y="6492875"/>
            <a:ext cx="1702507" cy="365125"/>
          </a:xfrm>
          <a:prstGeom prst="rect">
            <a:avLst/>
          </a:prstGeom>
        </p:spPr>
        <p:txBody>
          <a:bodyPr/>
          <a:lstStyle/>
          <a:p>
            <a:endParaRPr lang="fr-FR"/>
          </a:p>
        </p:txBody>
      </p:sp>
      <p:sp>
        <p:nvSpPr>
          <p:cNvPr id="5" name="Espace réservé du pied de page 4"/>
          <p:cNvSpPr>
            <a:spLocks noGrp="1"/>
          </p:cNvSpPr>
          <p:nvPr>
            <p:ph type="ftr" sz="quarter" idx="11"/>
          </p:nvPr>
        </p:nvSpPr>
        <p:spPr>
          <a:xfrm>
            <a:off x="1925786" y="6492875"/>
            <a:ext cx="6279742"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428806" y="6492875"/>
            <a:ext cx="715193" cy="365125"/>
          </a:xfrm>
          <a:prstGeom prst="rect">
            <a:avLst/>
          </a:prstGeom>
        </p:spPr>
        <p:txBody>
          <a:bodyPr/>
          <a:lstStyle/>
          <a:p>
            <a:fld id="{5B0D57E9-2287-D344-93C0-B270D30DFD99}"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0" y="6492875"/>
            <a:ext cx="1702507" cy="365125"/>
          </a:xfrm>
          <a:prstGeom prst="rect">
            <a:avLst/>
          </a:prstGeom>
        </p:spPr>
        <p:txBody>
          <a:bodyPr/>
          <a:lstStyle/>
          <a:p>
            <a:endParaRPr lang="fr-FR"/>
          </a:p>
        </p:txBody>
      </p:sp>
      <p:sp>
        <p:nvSpPr>
          <p:cNvPr id="6" name="Espace réservé du pied de page 5"/>
          <p:cNvSpPr>
            <a:spLocks noGrp="1"/>
          </p:cNvSpPr>
          <p:nvPr>
            <p:ph type="ftr" sz="quarter" idx="11"/>
          </p:nvPr>
        </p:nvSpPr>
        <p:spPr>
          <a:xfrm>
            <a:off x="1925786" y="6492875"/>
            <a:ext cx="6279742"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8428806" y="6492875"/>
            <a:ext cx="715193" cy="365125"/>
          </a:xfrm>
          <a:prstGeom prst="rect">
            <a:avLst/>
          </a:prstGeom>
        </p:spPr>
        <p:txBody>
          <a:bodyPr/>
          <a:lstStyle/>
          <a:p>
            <a:fld id="{5B0D57E9-2287-D344-93C0-B270D30DFD99}"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0" y="6492875"/>
            <a:ext cx="1702507" cy="365125"/>
          </a:xfrm>
          <a:prstGeom prst="rect">
            <a:avLst/>
          </a:prstGeom>
        </p:spPr>
        <p:txBody>
          <a:bodyPr/>
          <a:lstStyle/>
          <a:p>
            <a:endParaRPr lang="fr-FR"/>
          </a:p>
        </p:txBody>
      </p:sp>
      <p:sp>
        <p:nvSpPr>
          <p:cNvPr id="8" name="Espace réservé du pied de page 7"/>
          <p:cNvSpPr>
            <a:spLocks noGrp="1"/>
          </p:cNvSpPr>
          <p:nvPr>
            <p:ph type="ftr" sz="quarter" idx="11"/>
          </p:nvPr>
        </p:nvSpPr>
        <p:spPr>
          <a:xfrm>
            <a:off x="1925786" y="6492875"/>
            <a:ext cx="6279742" cy="365125"/>
          </a:xfrm>
          <a:prstGeom prst="rect">
            <a:avLst/>
          </a:prstGeom>
        </p:spPr>
        <p:txBody>
          <a:bodyPr/>
          <a:lstStyle/>
          <a:p>
            <a:endParaRPr lang="fr-FR"/>
          </a:p>
        </p:txBody>
      </p:sp>
      <p:sp>
        <p:nvSpPr>
          <p:cNvPr id="9" name="Espace réservé du numéro de diapositive 8"/>
          <p:cNvSpPr>
            <a:spLocks noGrp="1"/>
          </p:cNvSpPr>
          <p:nvPr>
            <p:ph type="sldNum" sz="quarter" idx="12"/>
          </p:nvPr>
        </p:nvSpPr>
        <p:spPr>
          <a:xfrm>
            <a:off x="8428806" y="6492875"/>
            <a:ext cx="715193" cy="365125"/>
          </a:xfrm>
          <a:prstGeom prst="rect">
            <a:avLst/>
          </a:prstGeom>
        </p:spPr>
        <p:txBody>
          <a:bodyPr/>
          <a:lstStyle/>
          <a:p>
            <a:fld id="{5B0D57E9-2287-D344-93C0-B270D30DFD99}"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a:xfrm>
            <a:off x="0" y="6492875"/>
            <a:ext cx="1702507" cy="365125"/>
          </a:xfrm>
          <a:prstGeom prst="rect">
            <a:avLst/>
          </a:prstGeom>
        </p:spPr>
        <p:txBody>
          <a:bodyPr/>
          <a:lstStyle/>
          <a:p>
            <a:endParaRPr lang="fr-FR"/>
          </a:p>
        </p:txBody>
      </p:sp>
      <p:sp>
        <p:nvSpPr>
          <p:cNvPr id="4" name="Espace réservé du pied de page 3"/>
          <p:cNvSpPr>
            <a:spLocks noGrp="1"/>
          </p:cNvSpPr>
          <p:nvPr>
            <p:ph type="ftr" sz="quarter" idx="11"/>
          </p:nvPr>
        </p:nvSpPr>
        <p:spPr>
          <a:xfrm>
            <a:off x="1925786" y="6492875"/>
            <a:ext cx="6279742"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428806" y="6492875"/>
            <a:ext cx="715193" cy="365125"/>
          </a:xfrm>
          <a:prstGeom prst="rect">
            <a:avLst/>
          </a:prstGeom>
        </p:spPr>
        <p:txBody>
          <a:bodyPr/>
          <a:lstStyle/>
          <a:p>
            <a:fld id="{5B0D57E9-2287-D344-93C0-B270D30DFD99}"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0" y="6492875"/>
            <a:ext cx="1702507" cy="365125"/>
          </a:xfrm>
          <a:prstGeom prst="rect">
            <a:avLst/>
          </a:prstGeom>
        </p:spPr>
        <p:txBody>
          <a:bodyPr/>
          <a:lstStyle/>
          <a:p>
            <a:endParaRPr lang="fr-FR"/>
          </a:p>
        </p:txBody>
      </p:sp>
      <p:sp>
        <p:nvSpPr>
          <p:cNvPr id="3" name="Espace réservé du pied de page 2"/>
          <p:cNvSpPr>
            <a:spLocks noGrp="1"/>
          </p:cNvSpPr>
          <p:nvPr>
            <p:ph type="ftr" sz="quarter" idx="11"/>
          </p:nvPr>
        </p:nvSpPr>
        <p:spPr>
          <a:xfrm>
            <a:off x="1925786" y="6492875"/>
            <a:ext cx="6279742" cy="365125"/>
          </a:xfrm>
          <a:prstGeom prst="rect">
            <a:avLst/>
          </a:prstGeom>
        </p:spPr>
        <p:txBody>
          <a:bodyPr/>
          <a:lstStyle/>
          <a:p>
            <a:endParaRPr lang="fr-FR"/>
          </a:p>
        </p:txBody>
      </p:sp>
      <p:sp>
        <p:nvSpPr>
          <p:cNvPr id="4" name="Espace réservé du numéro de diapositive 3"/>
          <p:cNvSpPr>
            <a:spLocks noGrp="1"/>
          </p:cNvSpPr>
          <p:nvPr>
            <p:ph type="sldNum" sz="quarter" idx="12"/>
          </p:nvPr>
        </p:nvSpPr>
        <p:spPr>
          <a:xfrm>
            <a:off x="8428806" y="6492875"/>
            <a:ext cx="715193" cy="365125"/>
          </a:xfrm>
          <a:prstGeom prst="rect">
            <a:avLst/>
          </a:prstGeom>
        </p:spPr>
        <p:txBody>
          <a:bodyPr/>
          <a:lstStyle/>
          <a:p>
            <a:fld id="{5B0D57E9-2287-D344-93C0-B270D30DFD99}"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0" y="6492875"/>
            <a:ext cx="1702507" cy="365125"/>
          </a:xfrm>
          <a:prstGeom prst="rect">
            <a:avLst/>
          </a:prstGeom>
        </p:spPr>
        <p:txBody>
          <a:bodyPr/>
          <a:lstStyle/>
          <a:p>
            <a:endParaRPr lang="fr-FR"/>
          </a:p>
        </p:txBody>
      </p:sp>
      <p:sp>
        <p:nvSpPr>
          <p:cNvPr id="6" name="Espace réservé du pied de page 5"/>
          <p:cNvSpPr>
            <a:spLocks noGrp="1"/>
          </p:cNvSpPr>
          <p:nvPr>
            <p:ph type="ftr" sz="quarter" idx="11"/>
          </p:nvPr>
        </p:nvSpPr>
        <p:spPr>
          <a:xfrm>
            <a:off x="1925786" y="6492875"/>
            <a:ext cx="6279742"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8428806" y="6492875"/>
            <a:ext cx="715193" cy="365125"/>
          </a:xfrm>
          <a:prstGeom prst="rect">
            <a:avLst/>
          </a:prstGeom>
        </p:spPr>
        <p:txBody>
          <a:bodyPr/>
          <a:lstStyle/>
          <a:p>
            <a:fld id="{5B0D57E9-2287-D344-93C0-B270D30DFD99}"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0" y="6492875"/>
            <a:ext cx="1702507" cy="365125"/>
          </a:xfrm>
          <a:prstGeom prst="rect">
            <a:avLst/>
          </a:prstGeom>
        </p:spPr>
        <p:txBody>
          <a:bodyPr/>
          <a:lstStyle/>
          <a:p>
            <a:endParaRPr lang="fr-FR"/>
          </a:p>
        </p:txBody>
      </p:sp>
      <p:sp>
        <p:nvSpPr>
          <p:cNvPr id="6" name="Espace réservé du pied de page 5"/>
          <p:cNvSpPr>
            <a:spLocks noGrp="1"/>
          </p:cNvSpPr>
          <p:nvPr>
            <p:ph type="ftr" sz="quarter" idx="11"/>
          </p:nvPr>
        </p:nvSpPr>
        <p:spPr>
          <a:xfrm>
            <a:off x="1925786" y="6492875"/>
            <a:ext cx="6279742"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8428806" y="6492875"/>
            <a:ext cx="715193" cy="365125"/>
          </a:xfrm>
          <a:prstGeom prst="rect">
            <a:avLst/>
          </a:prstGeom>
        </p:spPr>
        <p:txBody>
          <a:bodyPr/>
          <a:lstStyle/>
          <a:p>
            <a:fld id="{5B0D57E9-2287-D344-93C0-B270D30DFD99}" type="slidenum">
              <a:rPr lang="fr-FR" smtClean="0"/>
              <a:pPr/>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0" y="6492875"/>
            <a:ext cx="1702507" cy="365125"/>
          </a:xfrm>
          <a:prstGeom prst="rect">
            <a:avLst/>
          </a:prstGeom>
        </p:spPr>
        <p:txBody>
          <a:bodyPr/>
          <a:lstStyle/>
          <a:p>
            <a:endParaRPr lang="fr-FR"/>
          </a:p>
        </p:txBody>
      </p:sp>
      <p:sp>
        <p:nvSpPr>
          <p:cNvPr id="5" name="Espace réservé du pied de page 4"/>
          <p:cNvSpPr>
            <a:spLocks noGrp="1"/>
          </p:cNvSpPr>
          <p:nvPr>
            <p:ph type="ftr" sz="quarter" idx="11"/>
          </p:nvPr>
        </p:nvSpPr>
        <p:spPr>
          <a:xfrm>
            <a:off x="1925786" y="6492875"/>
            <a:ext cx="6279742"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428806" y="6492875"/>
            <a:ext cx="715193" cy="365125"/>
          </a:xfrm>
          <a:prstGeom prst="rect">
            <a:avLst/>
          </a:prstGeom>
        </p:spPr>
        <p:txBody>
          <a:bodyPr/>
          <a:lstStyle/>
          <a:p>
            <a:fld id="{5B0D57E9-2287-D344-93C0-B270D30DFD99}" type="slidenum">
              <a:rPr lang="fr-FR" smtClean="0"/>
              <a:pPr/>
              <a:t>‹#›</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0" y="6492875"/>
            <a:ext cx="1702507" cy="365125"/>
          </a:xfrm>
          <a:prstGeom prst="rect">
            <a:avLst/>
          </a:prstGeom>
        </p:spPr>
        <p:txBody>
          <a:bodyPr/>
          <a:lstStyle/>
          <a:p>
            <a:endParaRPr lang="fr-FR"/>
          </a:p>
        </p:txBody>
      </p:sp>
      <p:sp>
        <p:nvSpPr>
          <p:cNvPr id="5" name="Espace réservé du pied de page 4"/>
          <p:cNvSpPr>
            <a:spLocks noGrp="1"/>
          </p:cNvSpPr>
          <p:nvPr>
            <p:ph type="ftr" sz="quarter" idx="11"/>
          </p:nvPr>
        </p:nvSpPr>
        <p:spPr>
          <a:xfrm>
            <a:off x="1925786" y="6492875"/>
            <a:ext cx="6279742"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428806" y="6492875"/>
            <a:ext cx="715193" cy="365125"/>
          </a:xfrm>
          <a:prstGeom prst="rect">
            <a:avLst/>
          </a:prstGeom>
        </p:spPr>
        <p:txBody>
          <a:bodyPr/>
          <a:lstStyle/>
          <a:p>
            <a:fld id="{5B0D57E9-2287-D344-93C0-B270D30DFD99}"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15"/>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981606" y="36000"/>
            <a:ext cx="7162394" cy="992095"/>
          </a:xfrm>
          <a:prstGeom prst="rect">
            <a:avLst/>
          </a:prstGeom>
        </p:spPr>
        <p:txBody>
          <a:bodyPr vert="horz" lIns="91440" tIns="45720" rIns="28800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1981606" y="1256108"/>
            <a:ext cx="7162393" cy="5100242"/>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cSld>
  <p:clrMap bg1="lt1" tx1="dk1" bg2="lt2" tx2="dk2" accent1="accent1" accent2="accent2" accent3="accent3" accent4="accent4" accent5="accent5" accent6="accent6" hlink="hlink" folHlink="folHlink"/>
  <p:sldLayoutIdLst>
    <p:sldLayoutId id="2147483660" r:id="rId1"/>
    <p:sldLayoutId id="2147483649" r:id="rId2"/>
    <p:sldLayoutId id="2147483664"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iming>
    <p:tnLst>
      <p:par>
        <p:cTn id="1" dur="indefinite" restart="never" nodeType="tmRoot"/>
      </p:par>
    </p:tnLst>
  </p:timing>
  <p:hf sldNum="0" hdr="0" ftr="0" dt="0"/>
  <p:txStyles>
    <p:titleStyle>
      <a:lvl1pPr algn="r" defTabSz="457200" rtl="0" eaLnBrk="1" latinLnBrk="0" hangingPunct="1">
        <a:spcBef>
          <a:spcPct val="0"/>
        </a:spcBef>
        <a:buNone/>
        <a:defRPr lang="fr-FR" sz="4200" b="0" i="0" kern="1200" baseline="0" dirty="0" smtClean="0">
          <a:solidFill>
            <a:schemeClr val="bg1"/>
          </a:solidFill>
          <a:effectLst>
            <a:outerShdw blurRad="50800" dist="38100" dir="2700000" algn="tl" rotWithShape="0">
              <a:srgbClr val="000000">
                <a:alpha val="66000"/>
              </a:srgbClr>
            </a:outerShdw>
          </a:effectLst>
          <a:latin typeface="Gill Sans"/>
          <a:ea typeface="+mj-ea"/>
          <a:cs typeface="Gill Sans"/>
        </a:defRPr>
      </a:lvl1pPr>
    </p:titleStyle>
    <p:bodyStyle>
      <a:lvl1pPr marL="342900" indent="-342900" algn="l" defTabSz="457200" rtl="0" eaLnBrk="1" latinLnBrk="0" hangingPunct="1">
        <a:spcBef>
          <a:spcPct val="20000"/>
        </a:spcBef>
        <a:buFont typeface="Arial"/>
        <a:buChar char="•"/>
        <a:defRPr sz="3200" kern="1200">
          <a:solidFill>
            <a:schemeClr val="tx1"/>
          </a:solidFill>
          <a:effectLst>
            <a:outerShdw blurRad="50800" dist="38100" dir="2700000" sx="0" sy="0" algn="tl" rotWithShape="0">
              <a:srgbClr val="000000">
                <a:alpha val="0"/>
              </a:srgbClr>
            </a:outerShdw>
          </a:effectLst>
          <a:latin typeface="Gill Sans"/>
          <a:ea typeface="+mn-ea"/>
          <a:cs typeface="Gill Sans"/>
        </a:defRPr>
      </a:lvl1pPr>
      <a:lvl2pPr marL="742950" indent="-285750" algn="l" defTabSz="457200" rtl="0" eaLnBrk="1" latinLnBrk="0" hangingPunct="1">
        <a:spcBef>
          <a:spcPct val="20000"/>
        </a:spcBef>
        <a:buFont typeface="Arial"/>
        <a:buChar char="–"/>
        <a:defRPr sz="2800" kern="1200">
          <a:solidFill>
            <a:schemeClr val="tx1"/>
          </a:solidFill>
          <a:effectLst>
            <a:outerShdw blurRad="50800" dist="38100" dir="2700000" sx="0" sy="0" algn="tl" rotWithShape="0">
              <a:srgbClr val="000000">
                <a:alpha val="0"/>
              </a:srgbClr>
            </a:outerShdw>
          </a:effectLst>
          <a:latin typeface="Gill Sans"/>
          <a:ea typeface="+mn-ea"/>
          <a:cs typeface="Gill Sans"/>
        </a:defRPr>
      </a:lvl2pPr>
      <a:lvl3pPr marL="1143000" indent="-228600" algn="l" defTabSz="457200" rtl="0" eaLnBrk="1" latinLnBrk="0" hangingPunct="1">
        <a:spcBef>
          <a:spcPct val="20000"/>
        </a:spcBef>
        <a:buFont typeface="Arial"/>
        <a:buChar char="•"/>
        <a:defRPr sz="2400" kern="1200">
          <a:solidFill>
            <a:schemeClr val="tx1"/>
          </a:solidFill>
          <a:effectLst>
            <a:outerShdw blurRad="50800" dist="38100" dir="2700000" sx="0" sy="0" algn="tl" rotWithShape="0">
              <a:srgbClr val="000000">
                <a:alpha val="0"/>
              </a:srgbClr>
            </a:outerShdw>
          </a:effectLst>
          <a:latin typeface="Gill Sans"/>
          <a:ea typeface="+mn-ea"/>
          <a:cs typeface="Gill Sans"/>
        </a:defRPr>
      </a:lvl3pPr>
      <a:lvl4pPr marL="1600200" indent="-228600" algn="l" defTabSz="457200" rtl="0" eaLnBrk="1" latinLnBrk="0" hangingPunct="1">
        <a:spcBef>
          <a:spcPct val="20000"/>
        </a:spcBef>
        <a:buFont typeface="Arial"/>
        <a:buChar char="–"/>
        <a:defRPr sz="2000" kern="1200">
          <a:solidFill>
            <a:schemeClr val="tx1"/>
          </a:solidFill>
          <a:effectLst>
            <a:outerShdw blurRad="50800" dist="38100" dir="2700000" sx="0" sy="0" algn="tl" rotWithShape="0">
              <a:srgbClr val="000000">
                <a:alpha val="0"/>
              </a:srgbClr>
            </a:outerShdw>
          </a:effectLst>
          <a:latin typeface="Gill Sans"/>
          <a:ea typeface="+mn-ea"/>
          <a:cs typeface="Gill Sans"/>
        </a:defRPr>
      </a:lvl4pPr>
      <a:lvl5pPr marL="2057400" indent="-228600" algn="l" defTabSz="457200" rtl="0" eaLnBrk="1" latinLnBrk="0" hangingPunct="1">
        <a:spcBef>
          <a:spcPct val="20000"/>
        </a:spcBef>
        <a:buFont typeface="Arial"/>
        <a:buChar char="»"/>
        <a:defRPr sz="2000" kern="1200">
          <a:solidFill>
            <a:schemeClr val="tx1"/>
          </a:solidFill>
          <a:effectLst>
            <a:outerShdw blurRad="50800" dist="38100" dir="2700000" sx="0" sy="0" algn="tl" rotWithShape="0">
              <a:srgbClr val="000000">
                <a:alpha val="0"/>
              </a:srgbClr>
            </a:outerShdw>
          </a:effectLst>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slide" Target="slide4.xml"/><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4" Type="http://schemas.openxmlformats.org/officeDocument/2006/relationships/slide" Target="slide6.xml"/><Relationship Id="rId5" Type="http://schemas.openxmlformats.org/officeDocument/2006/relationships/slide" Target="slide11.xml"/><Relationship Id="rId6" Type="http://schemas.openxmlformats.org/officeDocument/2006/relationships/slide" Target="slide18.xml"/><Relationship Id="rId7" Type="http://schemas.openxmlformats.org/officeDocument/2006/relationships/slide" Target="slide19.xml"/><Relationship Id="rId8" Type="http://schemas.openxmlformats.org/officeDocument/2006/relationships/slide" Target="slide30.xml"/><Relationship Id="rId9" Type="http://schemas.openxmlformats.org/officeDocument/2006/relationships/slide" Target="slide24.xml"/><Relationship Id="rId10" Type="http://schemas.openxmlformats.org/officeDocument/2006/relationships/slide" Target="slide31.xml"/><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slide" Target="slide4.xml"/><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pdf"/><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slide" Target="slide4.xml"/><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slide" Target="slide41.xml"/><Relationship Id="rId4" Type="http://schemas.openxmlformats.org/officeDocument/2006/relationships/hyperlink" Target="http://www.webcyclopedie.com" TargetMode="External"/><Relationship Id="rId5" Type="http://schemas.openxmlformats.org/officeDocument/2006/relationships/hyperlink" Target="http://tr.im/S9HF" TargetMode="External"/><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hyperlink" Target="http://users.skynet.be/cabri/" TargetMode="External"/><Relationship Id="rId4" Type="http://schemas.openxmlformats.org/officeDocument/2006/relationships/hyperlink" Target="http://www.automaths.com/" TargetMode="External"/><Relationship Id="rId5" Type="http://schemas.openxmlformats.org/officeDocument/2006/relationships/hyperlink" Target="http://users.skynet.be/providence/vocabulaire/francais/menu.htm" TargetMode="External"/><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users.skynet.be/bd/connaistulanatomie" TargetMode="External"/><Relationship Id="rId3" Type="http://schemas.openxmlformats.org/officeDocument/2006/relationships/hyperlink" Target="http://uptoten.com/enfants/uptoten-home.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 Target="slide3.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slide" Target="slide4.xml"/><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slide" Target="slid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 Target="slide42.xml"/><Relationship Id="rId4"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pdf"/><Relationship Id="rId3"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slide" Target="slide12.xml"/><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 Target="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Architecture(s) des EIAH</a:t>
            </a:r>
            <a:endParaRPr lang="fr-FR" dirty="0"/>
          </a:p>
        </p:txBody>
      </p:sp>
      <p:sp>
        <p:nvSpPr>
          <p:cNvPr id="3" name="Sous-titre 2"/>
          <p:cNvSpPr>
            <a:spLocks noGrp="1"/>
          </p:cNvSpPr>
          <p:nvPr>
            <p:ph type="subTitle" idx="1"/>
          </p:nvPr>
        </p:nvSpPr>
        <p:spPr/>
        <p:txBody>
          <a:bodyPr/>
          <a:lstStyle/>
          <a:p>
            <a:r>
              <a:rPr lang="fr-FR" dirty="0" smtClean="0"/>
              <a:t>M1 </a:t>
            </a:r>
            <a:r>
              <a:rPr lang="fr-FR" dirty="0" err="1" smtClean="0"/>
              <a:t>IdL</a:t>
            </a:r>
            <a:endParaRPr lang="fr-FR" dirty="0" smtClean="0"/>
          </a:p>
          <a:p>
            <a:r>
              <a:rPr lang="fr-FR" dirty="0" smtClean="0"/>
              <a:t>mathieu.loiseau@u-grenoble3.fr</a:t>
            </a:r>
          </a:p>
          <a:p>
            <a:r>
              <a:rPr lang="fr-FR" dirty="0" smtClean="0"/>
              <a:t>http://</a:t>
            </a:r>
            <a:r>
              <a:rPr lang="fr-FR" dirty="0" err="1" smtClean="0"/>
              <a:t>mathieu.loiseau.free.fr/bdtip</a:t>
            </a:r>
            <a:endParaRPr lang="fr-FR" dirty="0"/>
          </a:p>
        </p:txBody>
      </p:sp>
      <p:sp>
        <p:nvSpPr>
          <p:cNvPr id="8" name="ZoneTexte 7"/>
          <p:cNvSpPr txBox="1"/>
          <p:nvPr/>
        </p:nvSpPr>
        <p:spPr>
          <a:xfrm>
            <a:off x="1" y="1"/>
            <a:ext cx="917877" cy="246221"/>
          </a:xfrm>
          <a:prstGeom prst="rect">
            <a:avLst/>
          </a:prstGeom>
          <a:noFill/>
        </p:spPr>
        <p:txBody>
          <a:bodyPr wrap="square" lIns="0" tIns="0" rIns="0" bIns="0" rtlCol="0">
            <a:spAutoFit/>
          </a:bodyPr>
          <a:lstStyle/>
          <a:p>
            <a:pPr algn="ctr"/>
            <a:r>
              <a:rPr lang="fr-FR" sz="1600" dirty="0" smtClean="0">
                <a:solidFill>
                  <a:schemeClr val="bg1"/>
                </a:solidFill>
                <a:effectLst>
                  <a:outerShdw dir="2700000" sx="0" sy="0" algn="tl" rotWithShape="0">
                    <a:schemeClr val="bg1">
                      <a:alpha val="0"/>
                    </a:schemeClr>
                  </a:outerShdw>
                </a:effectLst>
                <a:latin typeface="Calibri"/>
                <a:cs typeface="Calibri"/>
              </a:rPr>
              <a:t>LIDILEM</a:t>
            </a:r>
            <a:endParaRPr lang="fr-FR" sz="1600" dirty="0">
              <a:solidFill>
                <a:schemeClr val="bg1"/>
              </a:solidFill>
              <a:effectLst>
                <a:outerShdw dir="2700000" sx="0" sy="0" algn="tl" rotWithShape="0">
                  <a:schemeClr val="bg1">
                    <a:alpha val="0"/>
                  </a:schemeClr>
                </a:outerShdw>
              </a:effectLst>
              <a:latin typeface="Calibri"/>
              <a:cs typeface="Calibri"/>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EIAH : Définition</a:t>
            </a:r>
            <a:endParaRPr lang="fr-FR" dirty="0"/>
          </a:p>
        </p:txBody>
      </p:sp>
      <p:sp>
        <p:nvSpPr>
          <p:cNvPr id="6" name="Rectangle à coins arrondis 5"/>
          <p:cNvSpPr/>
          <p:nvPr/>
        </p:nvSpPr>
        <p:spPr>
          <a:xfrm>
            <a:off x="4470400" y="2133600"/>
            <a:ext cx="3175000" cy="254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à coins arrondis 6"/>
          <p:cNvSpPr/>
          <p:nvPr/>
        </p:nvSpPr>
        <p:spPr>
          <a:xfrm>
            <a:off x="2794000" y="2616200"/>
            <a:ext cx="2336800" cy="279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12" name="Grouper 11"/>
          <p:cNvGrpSpPr/>
          <p:nvPr/>
        </p:nvGrpSpPr>
        <p:grpSpPr>
          <a:xfrm>
            <a:off x="2794000" y="3111500"/>
            <a:ext cx="2971800" cy="469900"/>
            <a:chOff x="2794000" y="3111500"/>
            <a:chExt cx="2971800" cy="469900"/>
          </a:xfrm>
        </p:grpSpPr>
        <p:sp>
          <p:nvSpPr>
            <p:cNvPr id="9" name="Rectangle à coins arrondis 8"/>
            <p:cNvSpPr/>
            <p:nvPr/>
          </p:nvSpPr>
          <p:spPr>
            <a:xfrm>
              <a:off x="4140200" y="3111500"/>
              <a:ext cx="1625600" cy="254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Rectangle à coins arrondis 10"/>
            <p:cNvSpPr/>
            <p:nvPr/>
          </p:nvSpPr>
          <p:spPr>
            <a:xfrm>
              <a:off x="2794000" y="3340100"/>
              <a:ext cx="977900" cy="2413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13" name="Rectangle à coins arrondis 12"/>
          <p:cNvSpPr/>
          <p:nvPr/>
        </p:nvSpPr>
        <p:spPr>
          <a:xfrm>
            <a:off x="6134100" y="4813300"/>
            <a:ext cx="1168400" cy="254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Rectangle à coins arrondis 13"/>
          <p:cNvSpPr/>
          <p:nvPr/>
        </p:nvSpPr>
        <p:spPr>
          <a:xfrm>
            <a:off x="7581900" y="4813300"/>
            <a:ext cx="1130300" cy="254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Rectangle à coins arrondis 14"/>
          <p:cNvSpPr/>
          <p:nvPr/>
        </p:nvSpPr>
        <p:spPr>
          <a:xfrm>
            <a:off x="2959100" y="5067300"/>
            <a:ext cx="1028700" cy="2159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20" name="Grouper 19"/>
          <p:cNvGrpSpPr/>
          <p:nvPr/>
        </p:nvGrpSpPr>
        <p:grpSpPr>
          <a:xfrm>
            <a:off x="2794000" y="5283200"/>
            <a:ext cx="5384800" cy="533400"/>
            <a:chOff x="2794000" y="5283200"/>
            <a:chExt cx="5384800" cy="533400"/>
          </a:xfrm>
        </p:grpSpPr>
        <p:sp>
          <p:nvSpPr>
            <p:cNvPr id="16" name="Rectangle à coins arrondis 15"/>
            <p:cNvSpPr/>
            <p:nvPr/>
          </p:nvSpPr>
          <p:spPr>
            <a:xfrm>
              <a:off x="6858000" y="5283200"/>
              <a:ext cx="1320800" cy="2413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7" name="Rectangle à coins arrondis 16"/>
            <p:cNvSpPr/>
            <p:nvPr/>
          </p:nvSpPr>
          <p:spPr>
            <a:xfrm>
              <a:off x="2794000" y="5524500"/>
              <a:ext cx="977900" cy="2921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9" name="Rectangle à coins arrondis 18"/>
            <p:cNvSpPr/>
            <p:nvPr/>
          </p:nvSpPr>
          <p:spPr>
            <a:xfrm>
              <a:off x="4330700" y="5524500"/>
              <a:ext cx="850900" cy="2921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21" name="Rectangle à coins arrondis 20"/>
          <p:cNvSpPr/>
          <p:nvPr/>
        </p:nvSpPr>
        <p:spPr>
          <a:xfrm>
            <a:off x="7302500" y="3581400"/>
            <a:ext cx="1219200" cy="2413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2" name="Rectangle à coins arrondis 21"/>
          <p:cNvSpPr/>
          <p:nvPr/>
        </p:nvSpPr>
        <p:spPr>
          <a:xfrm>
            <a:off x="5765800" y="4102100"/>
            <a:ext cx="2260600" cy="2413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Espace réservé du texte 4"/>
          <p:cNvSpPr>
            <a:spLocks noGrp="1"/>
          </p:cNvSpPr>
          <p:nvPr>
            <p:ph type="body" sz="quarter" idx="10"/>
          </p:nvPr>
        </p:nvSpPr>
        <p:spPr/>
        <p:txBody>
          <a:bodyPr>
            <a:normAutofit fontScale="70000" lnSpcReduction="20000"/>
          </a:bodyPr>
          <a:lstStyle/>
          <a:p>
            <a:r>
              <a:rPr lang="fr-FR" dirty="0" smtClean="0"/>
              <a:t>Environnements Informatiques pour l’Apprentissage Humain :</a:t>
            </a:r>
          </a:p>
          <a:p>
            <a:pPr lvl="1"/>
            <a:r>
              <a:rPr lang="fr-FR" dirty="0" smtClean="0"/>
              <a:t>« Le champ scientifique des EIAH correspond aux travaux focalisés sur les environnements informatiques dont la finalité explicite est de susciter et d’accompagner l’apprentissage humain, c’est-à-dire la construction de connaissances chez un apprenant. Ce type d’environnement mobilise des agents humains (élève, enseignant, tuteur) et artificiels (agents informatiques, qui peuvent eux aussi tenir différent rôles) et leur offre des situations d’interaction, localement ou à travers les réseaux informatiques, ainsi que des conditions d’accès à des ressources formatives (humaines et/ou médiatisées), ici encore locales ou distribuées. Il comprend les questions scientifiques et technologiques soulevées par la conception, la réalisation et l’évaluation de ces environnements, ainsi que la compréhension de leurs impacts sur la connaissance, la personne et la société. » [</a:t>
            </a:r>
            <a:r>
              <a:rPr lang="fr-FR" dirty="0" err="1" smtClean="0"/>
              <a:t>Grandbastien</a:t>
            </a:r>
            <a:r>
              <a:rPr lang="fr-FR" dirty="0" smtClean="0"/>
              <a:t> &amp; Labat, 2006, p. 18]</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mph" presetSubtype="2" fill="hold" nodeType="clickEffect">
                                  <p:stCondLst>
                                    <p:cond delay="0"/>
                                  </p:stCondLst>
                                  <p:childTnLst>
                                    <p:animClr clrSpc="rgb">
                                      <p:cBhvr>
                                        <p:cTn id="50" dur="2000" fill="hold"/>
                                        <p:tgtEl>
                                          <p:spTgt spid="13"/>
                                        </p:tgtEl>
                                        <p:attrNameLst>
                                          <p:attrName>fillcolor</p:attrName>
                                        </p:attrNameLst>
                                      </p:cBhvr>
                                      <p:to>
                                        <a:schemeClr val="accent2"/>
                                      </p:to>
                                    </p:animClr>
                                    <p:set>
                                      <p:cBhvr>
                                        <p:cTn id="51" dur="2000" fill="hold"/>
                                        <p:tgtEl>
                                          <p:spTgt spid="13"/>
                                        </p:tgtEl>
                                        <p:attrNameLst>
                                          <p:attrName>fill.type</p:attrName>
                                        </p:attrNameLst>
                                      </p:cBhvr>
                                      <p:to>
                                        <p:strVal val="solid"/>
                                      </p:to>
                                    </p:set>
                                    <p:set>
                                      <p:cBhvr>
                                        <p:cTn id="52" dur="20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P spid="14" grpId="0" animBg="1"/>
      <p:bldP spid="15" grpId="0" animBg="1"/>
      <p:bldP spid="21" grpId="0" animBg="1"/>
      <p:bldP spid="22" grpId="0" animBg="1"/>
      <p:bldP spid="5"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a:xfrm>
            <a:off x="1981606" y="36000"/>
            <a:ext cx="7162394" cy="992095"/>
          </a:xfrm>
        </p:spPr>
        <p:txBody>
          <a:bodyPr/>
          <a:lstStyle/>
          <a:p>
            <a:r>
              <a:rPr lang="fr-FR" dirty="0" smtClean="0"/>
              <a:t>Situation d’enseignement</a:t>
            </a:r>
            <a:endParaRPr lang="fr-FR" dirty="0"/>
          </a:p>
        </p:txBody>
      </p:sp>
      <p:sp>
        <p:nvSpPr>
          <p:cNvPr id="5" name="Espace réservé du texte 4"/>
          <p:cNvSpPr>
            <a:spLocks noGrp="1"/>
          </p:cNvSpPr>
          <p:nvPr>
            <p:ph type="body" sz="quarter" idx="10"/>
          </p:nvPr>
        </p:nvSpPr>
        <p:spPr/>
        <p:txBody>
          <a:bodyPr/>
          <a:lstStyle/>
          <a:p>
            <a:r>
              <a:rPr lang="fr-FR" dirty="0" smtClean="0"/>
              <a:t>Triangle de </a:t>
            </a:r>
            <a:r>
              <a:rPr lang="fr-FR" dirty="0" err="1" smtClean="0"/>
              <a:t>Houssaye</a:t>
            </a:r>
            <a:r>
              <a:rPr lang="fr-FR" smtClean="0"/>
              <a:t> (1988)</a:t>
            </a:r>
            <a:endParaRPr lang="fr-FR" dirty="0" smtClean="0"/>
          </a:p>
        </p:txBody>
      </p:sp>
      <p:pic>
        <p:nvPicPr>
          <p:cNvPr id="6" name="Image 5" descr="TriangleHoussaye.png">
            <a:hlinkClick r:id="" action="ppaction://noaction"/>
          </p:cNvPr>
          <p:cNvPicPr>
            <a:picLocks noChangeAspect="1"/>
          </p:cNvPicPr>
          <p:nvPr/>
        </p:nvPicPr>
        <p:blipFill>
          <a:blip r:embed="rId3"/>
          <a:stretch>
            <a:fillRect/>
          </a:stretch>
        </p:blipFill>
        <p:spPr>
          <a:xfrm>
            <a:off x="2483053" y="1772418"/>
            <a:ext cx="6159500" cy="4777804"/>
          </a:xfrm>
          <a:prstGeom prst="rect">
            <a:avLst/>
          </a:prstGeom>
        </p:spPr>
      </p:pic>
      <p:grpSp>
        <p:nvGrpSpPr>
          <p:cNvPr id="9" name="Grouper 8"/>
          <p:cNvGrpSpPr/>
          <p:nvPr/>
        </p:nvGrpSpPr>
        <p:grpSpPr>
          <a:xfrm>
            <a:off x="6292933" y="1980756"/>
            <a:ext cx="2168905" cy="4033608"/>
            <a:chOff x="6292933" y="1980756"/>
            <a:chExt cx="2168905" cy="4033608"/>
          </a:xfrm>
        </p:grpSpPr>
        <p:sp>
          <p:nvSpPr>
            <p:cNvPr id="7" name="Ellipse 6"/>
            <p:cNvSpPr/>
            <p:nvPr/>
          </p:nvSpPr>
          <p:spPr>
            <a:xfrm rot="19620000">
              <a:off x="6292933" y="2222867"/>
              <a:ext cx="655915" cy="3791497"/>
            </a:xfrm>
            <a:prstGeom prst="ellipse">
              <a:avLst/>
            </a:prstGeom>
            <a:noFill/>
            <a:ln w="38100" cap="flat" cmpd="sng" algn="ctr">
              <a:solidFill>
                <a:schemeClr val="accent1">
                  <a:shade val="95000"/>
                  <a:satMod val="105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p:cNvSpPr txBox="1"/>
            <p:nvPr/>
          </p:nvSpPr>
          <p:spPr>
            <a:xfrm>
              <a:off x="7772400" y="1980756"/>
              <a:ext cx="689438" cy="369332"/>
            </a:xfrm>
            <a:prstGeom prst="rect">
              <a:avLst/>
            </a:prstGeom>
            <a:noFill/>
          </p:spPr>
          <p:txBody>
            <a:bodyPr wrap="square" rtlCol="0">
              <a:spAutoFit/>
            </a:bodyPr>
            <a:lstStyle/>
            <a:p>
              <a:pPr algn="r"/>
              <a:r>
                <a:rPr lang="fr-FR" dirty="0" smtClean="0">
                  <a:solidFill>
                    <a:schemeClr val="accent1"/>
                  </a:solidFill>
                </a:rPr>
                <a:t>EAO</a:t>
              </a:r>
              <a:endParaRPr lang="fr-FR" dirty="0">
                <a:solidFill>
                  <a:schemeClr val="accent1"/>
                </a:solidFill>
              </a:endParaRPr>
            </a:p>
          </p:txBody>
        </p:sp>
      </p:grpSp>
      <p:grpSp>
        <p:nvGrpSpPr>
          <p:cNvPr id="17" name="Grouper 16"/>
          <p:cNvGrpSpPr/>
          <p:nvPr/>
        </p:nvGrpSpPr>
        <p:grpSpPr>
          <a:xfrm>
            <a:off x="3413760" y="2317822"/>
            <a:ext cx="5048078" cy="3991538"/>
            <a:chOff x="3413760" y="2317822"/>
            <a:chExt cx="5048078" cy="3991538"/>
          </a:xfrm>
        </p:grpSpPr>
        <p:sp>
          <p:nvSpPr>
            <p:cNvPr id="12" name="ZoneTexte 11"/>
            <p:cNvSpPr txBox="1"/>
            <p:nvPr/>
          </p:nvSpPr>
          <p:spPr>
            <a:xfrm>
              <a:off x="7772400" y="2317822"/>
              <a:ext cx="689438" cy="369332"/>
            </a:xfrm>
            <a:prstGeom prst="rect">
              <a:avLst/>
            </a:prstGeom>
            <a:noFill/>
          </p:spPr>
          <p:txBody>
            <a:bodyPr wrap="square" rtlCol="0">
              <a:spAutoFit/>
            </a:bodyPr>
            <a:lstStyle/>
            <a:p>
              <a:pPr algn="r"/>
              <a:r>
                <a:rPr lang="fr-FR" dirty="0" smtClean="0">
                  <a:solidFill>
                    <a:schemeClr val="accent2"/>
                  </a:solidFill>
                </a:rPr>
                <a:t>EIAO</a:t>
              </a:r>
              <a:endParaRPr lang="fr-FR" dirty="0">
                <a:solidFill>
                  <a:schemeClr val="accent2"/>
                </a:solidFill>
              </a:endParaRPr>
            </a:p>
          </p:txBody>
        </p:sp>
        <p:sp>
          <p:nvSpPr>
            <p:cNvPr id="16" name="Forme libre 15"/>
            <p:cNvSpPr/>
            <p:nvPr/>
          </p:nvSpPr>
          <p:spPr>
            <a:xfrm>
              <a:off x="3413760" y="2448560"/>
              <a:ext cx="4399280" cy="3860800"/>
            </a:xfrm>
            <a:custGeom>
              <a:avLst/>
              <a:gdLst>
                <a:gd name="connsiteX0" fmla="*/ 396240 w 4643900"/>
                <a:gd name="connsiteY0" fmla="*/ 3444240 h 3860800"/>
                <a:gd name="connsiteX1" fmla="*/ 314960 w 4643900"/>
                <a:gd name="connsiteY1" fmla="*/ 3434080 h 3860800"/>
                <a:gd name="connsiteX2" fmla="*/ 284480 w 4643900"/>
                <a:gd name="connsiteY2" fmla="*/ 3413760 h 3860800"/>
                <a:gd name="connsiteX3" fmla="*/ 243840 w 4643900"/>
                <a:gd name="connsiteY3" fmla="*/ 3393440 h 3860800"/>
                <a:gd name="connsiteX4" fmla="*/ 111760 w 4643900"/>
                <a:gd name="connsiteY4" fmla="*/ 3373120 h 3860800"/>
                <a:gd name="connsiteX5" fmla="*/ 81280 w 4643900"/>
                <a:gd name="connsiteY5" fmla="*/ 3342640 h 3860800"/>
                <a:gd name="connsiteX6" fmla="*/ 60960 w 4643900"/>
                <a:gd name="connsiteY6" fmla="*/ 3302000 h 3860800"/>
                <a:gd name="connsiteX7" fmla="*/ 40640 w 4643900"/>
                <a:gd name="connsiteY7" fmla="*/ 3271520 h 3860800"/>
                <a:gd name="connsiteX8" fmla="*/ 30480 w 4643900"/>
                <a:gd name="connsiteY8" fmla="*/ 3230880 h 3860800"/>
                <a:gd name="connsiteX9" fmla="*/ 10160 w 4643900"/>
                <a:gd name="connsiteY9" fmla="*/ 3180080 h 3860800"/>
                <a:gd name="connsiteX10" fmla="*/ 0 w 4643900"/>
                <a:gd name="connsiteY10" fmla="*/ 3119120 h 3860800"/>
                <a:gd name="connsiteX11" fmla="*/ 10160 w 4643900"/>
                <a:gd name="connsiteY11" fmla="*/ 2834640 h 3860800"/>
                <a:gd name="connsiteX12" fmla="*/ 30480 w 4643900"/>
                <a:gd name="connsiteY12" fmla="*/ 2743200 h 3860800"/>
                <a:gd name="connsiteX13" fmla="*/ 50800 w 4643900"/>
                <a:gd name="connsiteY13" fmla="*/ 2692400 h 3860800"/>
                <a:gd name="connsiteX14" fmla="*/ 60960 w 4643900"/>
                <a:gd name="connsiteY14" fmla="*/ 2641600 h 3860800"/>
                <a:gd name="connsiteX15" fmla="*/ 91440 w 4643900"/>
                <a:gd name="connsiteY15" fmla="*/ 2519680 h 3860800"/>
                <a:gd name="connsiteX16" fmla="*/ 101600 w 4643900"/>
                <a:gd name="connsiteY16" fmla="*/ 2479040 h 3860800"/>
                <a:gd name="connsiteX17" fmla="*/ 132080 w 4643900"/>
                <a:gd name="connsiteY17" fmla="*/ 2448560 h 3860800"/>
                <a:gd name="connsiteX18" fmla="*/ 182880 w 4643900"/>
                <a:gd name="connsiteY18" fmla="*/ 2123440 h 3860800"/>
                <a:gd name="connsiteX19" fmla="*/ 223520 w 4643900"/>
                <a:gd name="connsiteY19" fmla="*/ 2001520 h 3860800"/>
                <a:gd name="connsiteX20" fmla="*/ 243840 w 4643900"/>
                <a:gd name="connsiteY20" fmla="*/ 1879600 h 3860800"/>
                <a:gd name="connsiteX21" fmla="*/ 254000 w 4643900"/>
                <a:gd name="connsiteY21" fmla="*/ 1828800 h 3860800"/>
                <a:gd name="connsiteX22" fmla="*/ 264160 w 4643900"/>
                <a:gd name="connsiteY22" fmla="*/ 1757680 h 3860800"/>
                <a:gd name="connsiteX23" fmla="*/ 294640 w 4643900"/>
                <a:gd name="connsiteY23" fmla="*/ 1686560 h 3860800"/>
                <a:gd name="connsiteX24" fmla="*/ 304800 w 4643900"/>
                <a:gd name="connsiteY24" fmla="*/ 1645920 h 3860800"/>
                <a:gd name="connsiteX25" fmla="*/ 335280 w 4643900"/>
                <a:gd name="connsiteY25" fmla="*/ 1605280 h 3860800"/>
                <a:gd name="connsiteX26" fmla="*/ 355600 w 4643900"/>
                <a:gd name="connsiteY26" fmla="*/ 1564640 h 3860800"/>
                <a:gd name="connsiteX27" fmla="*/ 457200 w 4643900"/>
                <a:gd name="connsiteY27" fmla="*/ 1452880 h 3860800"/>
                <a:gd name="connsiteX28" fmla="*/ 518160 w 4643900"/>
                <a:gd name="connsiteY28" fmla="*/ 1402080 h 3860800"/>
                <a:gd name="connsiteX29" fmla="*/ 589280 w 4643900"/>
                <a:gd name="connsiteY29" fmla="*/ 1330960 h 3860800"/>
                <a:gd name="connsiteX30" fmla="*/ 640080 w 4643900"/>
                <a:gd name="connsiteY30" fmla="*/ 1270000 h 3860800"/>
                <a:gd name="connsiteX31" fmla="*/ 751840 w 4643900"/>
                <a:gd name="connsiteY31" fmla="*/ 1168400 h 3860800"/>
                <a:gd name="connsiteX32" fmla="*/ 792480 w 4643900"/>
                <a:gd name="connsiteY32" fmla="*/ 1127760 h 3860800"/>
                <a:gd name="connsiteX33" fmla="*/ 863600 w 4643900"/>
                <a:gd name="connsiteY33" fmla="*/ 1066800 h 3860800"/>
                <a:gd name="connsiteX34" fmla="*/ 894080 w 4643900"/>
                <a:gd name="connsiteY34" fmla="*/ 1046480 h 3860800"/>
                <a:gd name="connsiteX35" fmla="*/ 965200 w 4643900"/>
                <a:gd name="connsiteY35" fmla="*/ 944880 h 3860800"/>
                <a:gd name="connsiteX36" fmla="*/ 985520 w 4643900"/>
                <a:gd name="connsiteY36" fmla="*/ 904240 h 3860800"/>
                <a:gd name="connsiteX37" fmla="*/ 1016000 w 4643900"/>
                <a:gd name="connsiteY37" fmla="*/ 863600 h 3860800"/>
                <a:gd name="connsiteX38" fmla="*/ 1056640 w 4643900"/>
                <a:gd name="connsiteY38" fmla="*/ 802640 h 3860800"/>
                <a:gd name="connsiteX39" fmla="*/ 1137920 w 4643900"/>
                <a:gd name="connsiteY39" fmla="*/ 701040 h 3860800"/>
                <a:gd name="connsiteX40" fmla="*/ 1330960 w 4643900"/>
                <a:gd name="connsiteY40" fmla="*/ 467360 h 3860800"/>
                <a:gd name="connsiteX41" fmla="*/ 1452880 w 4643900"/>
                <a:gd name="connsiteY41" fmla="*/ 365760 h 3860800"/>
                <a:gd name="connsiteX42" fmla="*/ 1483360 w 4643900"/>
                <a:gd name="connsiteY42" fmla="*/ 345440 h 3860800"/>
                <a:gd name="connsiteX43" fmla="*/ 1524000 w 4643900"/>
                <a:gd name="connsiteY43" fmla="*/ 304800 h 3860800"/>
                <a:gd name="connsiteX44" fmla="*/ 1564640 w 4643900"/>
                <a:gd name="connsiteY44" fmla="*/ 284480 h 3860800"/>
                <a:gd name="connsiteX45" fmla="*/ 1615440 w 4643900"/>
                <a:gd name="connsiteY45" fmla="*/ 254000 h 3860800"/>
                <a:gd name="connsiteX46" fmla="*/ 1706880 w 4643900"/>
                <a:gd name="connsiteY46" fmla="*/ 182880 h 3860800"/>
                <a:gd name="connsiteX47" fmla="*/ 1778000 w 4643900"/>
                <a:gd name="connsiteY47" fmla="*/ 121920 h 3860800"/>
                <a:gd name="connsiteX48" fmla="*/ 1838960 w 4643900"/>
                <a:gd name="connsiteY48" fmla="*/ 101600 h 3860800"/>
                <a:gd name="connsiteX49" fmla="*/ 1869440 w 4643900"/>
                <a:gd name="connsiteY49" fmla="*/ 81280 h 3860800"/>
                <a:gd name="connsiteX50" fmla="*/ 1910080 w 4643900"/>
                <a:gd name="connsiteY50" fmla="*/ 71120 h 3860800"/>
                <a:gd name="connsiteX51" fmla="*/ 1940560 w 4643900"/>
                <a:gd name="connsiteY51" fmla="*/ 60960 h 3860800"/>
                <a:gd name="connsiteX52" fmla="*/ 2011680 w 4643900"/>
                <a:gd name="connsiteY52" fmla="*/ 30480 h 3860800"/>
                <a:gd name="connsiteX53" fmla="*/ 2062480 w 4643900"/>
                <a:gd name="connsiteY53" fmla="*/ 20320 h 3860800"/>
                <a:gd name="connsiteX54" fmla="*/ 2123440 w 4643900"/>
                <a:gd name="connsiteY54" fmla="*/ 0 h 3860800"/>
                <a:gd name="connsiteX55" fmla="*/ 2580640 w 4643900"/>
                <a:gd name="connsiteY55" fmla="*/ 20320 h 3860800"/>
                <a:gd name="connsiteX56" fmla="*/ 2631440 w 4643900"/>
                <a:gd name="connsiteY56" fmla="*/ 40640 h 3860800"/>
                <a:gd name="connsiteX57" fmla="*/ 2712720 w 4643900"/>
                <a:gd name="connsiteY57" fmla="*/ 60960 h 3860800"/>
                <a:gd name="connsiteX58" fmla="*/ 2824480 w 4643900"/>
                <a:gd name="connsiteY58" fmla="*/ 152400 h 3860800"/>
                <a:gd name="connsiteX59" fmla="*/ 2895600 w 4643900"/>
                <a:gd name="connsiteY59" fmla="*/ 223520 h 3860800"/>
                <a:gd name="connsiteX60" fmla="*/ 3037840 w 4643900"/>
                <a:gd name="connsiteY60" fmla="*/ 325120 h 3860800"/>
                <a:gd name="connsiteX61" fmla="*/ 3108960 w 4643900"/>
                <a:gd name="connsiteY61" fmla="*/ 375920 h 3860800"/>
                <a:gd name="connsiteX62" fmla="*/ 3261360 w 4643900"/>
                <a:gd name="connsiteY62" fmla="*/ 508000 h 3860800"/>
                <a:gd name="connsiteX63" fmla="*/ 3312160 w 4643900"/>
                <a:gd name="connsiteY63" fmla="*/ 548640 h 3860800"/>
                <a:gd name="connsiteX64" fmla="*/ 3362960 w 4643900"/>
                <a:gd name="connsiteY64" fmla="*/ 589280 h 3860800"/>
                <a:gd name="connsiteX65" fmla="*/ 3464560 w 4643900"/>
                <a:gd name="connsiteY65" fmla="*/ 680720 h 3860800"/>
                <a:gd name="connsiteX66" fmla="*/ 3566160 w 4643900"/>
                <a:gd name="connsiteY66" fmla="*/ 772160 h 3860800"/>
                <a:gd name="connsiteX67" fmla="*/ 3596640 w 4643900"/>
                <a:gd name="connsiteY67" fmla="*/ 822960 h 3860800"/>
                <a:gd name="connsiteX68" fmla="*/ 3657600 w 4643900"/>
                <a:gd name="connsiteY68" fmla="*/ 914400 h 3860800"/>
                <a:gd name="connsiteX69" fmla="*/ 3688080 w 4643900"/>
                <a:gd name="connsiteY69" fmla="*/ 985520 h 3860800"/>
                <a:gd name="connsiteX70" fmla="*/ 3728720 w 4643900"/>
                <a:gd name="connsiteY70" fmla="*/ 1026160 h 3860800"/>
                <a:gd name="connsiteX71" fmla="*/ 3779520 w 4643900"/>
                <a:gd name="connsiteY71" fmla="*/ 1087120 h 3860800"/>
                <a:gd name="connsiteX72" fmla="*/ 4003040 w 4643900"/>
                <a:gd name="connsiteY72" fmla="*/ 1290320 h 3860800"/>
                <a:gd name="connsiteX73" fmla="*/ 4378960 w 4643900"/>
                <a:gd name="connsiteY73" fmla="*/ 1706880 h 3860800"/>
                <a:gd name="connsiteX74" fmla="*/ 4480560 w 4643900"/>
                <a:gd name="connsiteY74" fmla="*/ 1849120 h 3860800"/>
                <a:gd name="connsiteX75" fmla="*/ 4511040 w 4643900"/>
                <a:gd name="connsiteY75" fmla="*/ 1910080 h 3860800"/>
                <a:gd name="connsiteX76" fmla="*/ 4541520 w 4643900"/>
                <a:gd name="connsiteY76" fmla="*/ 1960880 h 3860800"/>
                <a:gd name="connsiteX77" fmla="*/ 4561840 w 4643900"/>
                <a:gd name="connsiteY77" fmla="*/ 2011680 h 3860800"/>
                <a:gd name="connsiteX78" fmla="*/ 4602480 w 4643900"/>
                <a:gd name="connsiteY78" fmla="*/ 2194560 h 3860800"/>
                <a:gd name="connsiteX79" fmla="*/ 4592320 w 4643900"/>
                <a:gd name="connsiteY79" fmla="*/ 2428240 h 3860800"/>
                <a:gd name="connsiteX80" fmla="*/ 4572000 w 4643900"/>
                <a:gd name="connsiteY80" fmla="*/ 2458720 h 3860800"/>
                <a:gd name="connsiteX81" fmla="*/ 4632960 w 4643900"/>
                <a:gd name="connsiteY81" fmla="*/ 2702560 h 3860800"/>
                <a:gd name="connsiteX82" fmla="*/ 4643120 w 4643900"/>
                <a:gd name="connsiteY82" fmla="*/ 2783840 h 3860800"/>
                <a:gd name="connsiteX83" fmla="*/ 4602480 w 4643900"/>
                <a:gd name="connsiteY83" fmla="*/ 3129280 h 3860800"/>
                <a:gd name="connsiteX84" fmla="*/ 4551680 w 4643900"/>
                <a:gd name="connsiteY84" fmla="*/ 3220720 h 3860800"/>
                <a:gd name="connsiteX85" fmla="*/ 4531360 w 4643900"/>
                <a:gd name="connsiteY85" fmla="*/ 3251200 h 3860800"/>
                <a:gd name="connsiteX86" fmla="*/ 4490720 w 4643900"/>
                <a:gd name="connsiteY86" fmla="*/ 3332480 h 3860800"/>
                <a:gd name="connsiteX87" fmla="*/ 4378960 w 4643900"/>
                <a:gd name="connsiteY87" fmla="*/ 3434080 h 3860800"/>
                <a:gd name="connsiteX88" fmla="*/ 4328160 w 4643900"/>
                <a:gd name="connsiteY88" fmla="*/ 3464560 h 3860800"/>
                <a:gd name="connsiteX89" fmla="*/ 4114800 w 4643900"/>
                <a:gd name="connsiteY89" fmla="*/ 3525520 h 3860800"/>
                <a:gd name="connsiteX90" fmla="*/ 4074160 w 4643900"/>
                <a:gd name="connsiteY90" fmla="*/ 3556000 h 3860800"/>
                <a:gd name="connsiteX91" fmla="*/ 4013200 w 4643900"/>
                <a:gd name="connsiteY91" fmla="*/ 3586480 h 3860800"/>
                <a:gd name="connsiteX92" fmla="*/ 3749040 w 4643900"/>
                <a:gd name="connsiteY92" fmla="*/ 3677920 h 3860800"/>
                <a:gd name="connsiteX93" fmla="*/ 3616960 w 4643900"/>
                <a:gd name="connsiteY93" fmla="*/ 3708400 h 3860800"/>
                <a:gd name="connsiteX94" fmla="*/ 3454400 w 4643900"/>
                <a:gd name="connsiteY94" fmla="*/ 3728720 h 3860800"/>
                <a:gd name="connsiteX95" fmla="*/ 3291840 w 4643900"/>
                <a:gd name="connsiteY95" fmla="*/ 3759200 h 3860800"/>
                <a:gd name="connsiteX96" fmla="*/ 3037840 w 4643900"/>
                <a:gd name="connsiteY96" fmla="*/ 3779520 h 3860800"/>
                <a:gd name="connsiteX97" fmla="*/ 2844800 w 4643900"/>
                <a:gd name="connsiteY97" fmla="*/ 3799840 h 3860800"/>
                <a:gd name="connsiteX98" fmla="*/ 2794000 w 4643900"/>
                <a:gd name="connsiteY98" fmla="*/ 3810000 h 3860800"/>
                <a:gd name="connsiteX99" fmla="*/ 2418080 w 4643900"/>
                <a:gd name="connsiteY99" fmla="*/ 3820160 h 3860800"/>
                <a:gd name="connsiteX100" fmla="*/ 1605280 w 4643900"/>
                <a:gd name="connsiteY100" fmla="*/ 3850640 h 3860800"/>
                <a:gd name="connsiteX101" fmla="*/ 1463040 w 4643900"/>
                <a:gd name="connsiteY101" fmla="*/ 3860800 h 3860800"/>
                <a:gd name="connsiteX102" fmla="*/ 1087120 w 4643900"/>
                <a:gd name="connsiteY102" fmla="*/ 3840480 h 3860800"/>
                <a:gd name="connsiteX103" fmla="*/ 985520 w 4643900"/>
                <a:gd name="connsiteY103" fmla="*/ 3810000 h 3860800"/>
                <a:gd name="connsiteX104" fmla="*/ 843280 w 4643900"/>
                <a:gd name="connsiteY104" fmla="*/ 3769360 h 3860800"/>
                <a:gd name="connsiteX105" fmla="*/ 792480 w 4643900"/>
                <a:gd name="connsiteY105" fmla="*/ 3749040 h 3860800"/>
                <a:gd name="connsiteX106" fmla="*/ 731520 w 4643900"/>
                <a:gd name="connsiteY106" fmla="*/ 3728720 h 3860800"/>
                <a:gd name="connsiteX107" fmla="*/ 690880 w 4643900"/>
                <a:gd name="connsiteY107" fmla="*/ 3708400 h 3860800"/>
                <a:gd name="connsiteX108" fmla="*/ 599440 w 4643900"/>
                <a:gd name="connsiteY108" fmla="*/ 3677920 h 3860800"/>
                <a:gd name="connsiteX109" fmla="*/ 538480 w 4643900"/>
                <a:gd name="connsiteY109" fmla="*/ 3627120 h 3860800"/>
                <a:gd name="connsiteX110" fmla="*/ 487680 w 4643900"/>
                <a:gd name="connsiteY110" fmla="*/ 3606800 h 3860800"/>
                <a:gd name="connsiteX111" fmla="*/ 457200 w 4643900"/>
                <a:gd name="connsiteY111" fmla="*/ 3586480 h 3860800"/>
                <a:gd name="connsiteX112" fmla="*/ 416560 w 4643900"/>
                <a:gd name="connsiteY112" fmla="*/ 3576320 h 3860800"/>
                <a:gd name="connsiteX113" fmla="*/ 386080 w 4643900"/>
                <a:gd name="connsiteY113" fmla="*/ 3566160 h 3860800"/>
                <a:gd name="connsiteX114" fmla="*/ 365760 w 4643900"/>
                <a:gd name="connsiteY114" fmla="*/ 3535680 h 3860800"/>
                <a:gd name="connsiteX115" fmla="*/ 345440 w 4643900"/>
                <a:gd name="connsiteY115" fmla="*/ 3474720 h 3860800"/>
                <a:gd name="connsiteX116" fmla="*/ 375920 w 4643900"/>
                <a:gd name="connsiteY116" fmla="*/ 3454400 h 3860800"/>
                <a:gd name="connsiteX117" fmla="*/ 396240 w 4643900"/>
                <a:gd name="connsiteY117" fmla="*/ 3444240 h 38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4643900" h="3860800">
                  <a:moveTo>
                    <a:pt x="396240" y="3444240"/>
                  </a:moveTo>
                  <a:cubicBezTo>
                    <a:pt x="386080" y="3440853"/>
                    <a:pt x="341302" y="3441264"/>
                    <a:pt x="314960" y="3434080"/>
                  </a:cubicBezTo>
                  <a:cubicBezTo>
                    <a:pt x="303179" y="3430867"/>
                    <a:pt x="295082" y="3419818"/>
                    <a:pt x="284480" y="3413760"/>
                  </a:cubicBezTo>
                  <a:cubicBezTo>
                    <a:pt x="271330" y="3406246"/>
                    <a:pt x="258021" y="3398758"/>
                    <a:pt x="243840" y="3393440"/>
                  </a:cubicBezTo>
                  <a:cubicBezTo>
                    <a:pt x="206792" y="3379547"/>
                    <a:pt x="143847" y="3376685"/>
                    <a:pt x="111760" y="3373120"/>
                  </a:cubicBezTo>
                  <a:cubicBezTo>
                    <a:pt x="101600" y="3362960"/>
                    <a:pt x="89631" y="3354332"/>
                    <a:pt x="81280" y="3342640"/>
                  </a:cubicBezTo>
                  <a:cubicBezTo>
                    <a:pt x="72477" y="3330315"/>
                    <a:pt x="68474" y="3315150"/>
                    <a:pt x="60960" y="3302000"/>
                  </a:cubicBezTo>
                  <a:cubicBezTo>
                    <a:pt x="54902" y="3291398"/>
                    <a:pt x="47413" y="3281680"/>
                    <a:pt x="40640" y="3271520"/>
                  </a:cubicBezTo>
                  <a:cubicBezTo>
                    <a:pt x="37253" y="3257973"/>
                    <a:pt x="34896" y="3244127"/>
                    <a:pt x="30480" y="3230880"/>
                  </a:cubicBezTo>
                  <a:cubicBezTo>
                    <a:pt x="24713" y="3213578"/>
                    <a:pt x="14959" y="3197675"/>
                    <a:pt x="10160" y="3180080"/>
                  </a:cubicBezTo>
                  <a:cubicBezTo>
                    <a:pt x="4740" y="3160206"/>
                    <a:pt x="3387" y="3139440"/>
                    <a:pt x="0" y="3119120"/>
                  </a:cubicBezTo>
                  <a:cubicBezTo>
                    <a:pt x="3387" y="3024293"/>
                    <a:pt x="4588" y="2929363"/>
                    <a:pt x="10160" y="2834640"/>
                  </a:cubicBezTo>
                  <a:cubicBezTo>
                    <a:pt x="12186" y="2800192"/>
                    <a:pt x="18949" y="2773948"/>
                    <a:pt x="30480" y="2743200"/>
                  </a:cubicBezTo>
                  <a:cubicBezTo>
                    <a:pt x="36884" y="2726123"/>
                    <a:pt x="45559" y="2709869"/>
                    <a:pt x="50800" y="2692400"/>
                  </a:cubicBezTo>
                  <a:cubicBezTo>
                    <a:pt x="55762" y="2675860"/>
                    <a:pt x="58121" y="2658634"/>
                    <a:pt x="60960" y="2641600"/>
                  </a:cubicBezTo>
                  <a:cubicBezTo>
                    <a:pt x="84339" y="2501327"/>
                    <a:pt x="54123" y="2631630"/>
                    <a:pt x="91440" y="2519680"/>
                  </a:cubicBezTo>
                  <a:cubicBezTo>
                    <a:pt x="95856" y="2506433"/>
                    <a:pt x="94672" y="2491164"/>
                    <a:pt x="101600" y="2479040"/>
                  </a:cubicBezTo>
                  <a:cubicBezTo>
                    <a:pt x="108729" y="2466565"/>
                    <a:pt x="121920" y="2458720"/>
                    <a:pt x="132080" y="2448560"/>
                  </a:cubicBezTo>
                  <a:cubicBezTo>
                    <a:pt x="139944" y="2338462"/>
                    <a:pt x="140790" y="2228666"/>
                    <a:pt x="182880" y="2123440"/>
                  </a:cubicBezTo>
                  <a:cubicBezTo>
                    <a:pt x="201947" y="2075772"/>
                    <a:pt x="212262" y="2054995"/>
                    <a:pt x="223520" y="2001520"/>
                  </a:cubicBezTo>
                  <a:cubicBezTo>
                    <a:pt x="232008" y="1961203"/>
                    <a:pt x="235760" y="1920000"/>
                    <a:pt x="243840" y="1879600"/>
                  </a:cubicBezTo>
                  <a:cubicBezTo>
                    <a:pt x="247227" y="1862667"/>
                    <a:pt x="251161" y="1845834"/>
                    <a:pt x="254000" y="1828800"/>
                  </a:cubicBezTo>
                  <a:cubicBezTo>
                    <a:pt x="257937" y="1805178"/>
                    <a:pt x="259464" y="1781162"/>
                    <a:pt x="264160" y="1757680"/>
                  </a:cubicBezTo>
                  <a:cubicBezTo>
                    <a:pt x="271369" y="1721637"/>
                    <a:pt x="280478" y="1724326"/>
                    <a:pt x="294640" y="1686560"/>
                  </a:cubicBezTo>
                  <a:cubicBezTo>
                    <a:pt x="299543" y="1673485"/>
                    <a:pt x="298555" y="1658409"/>
                    <a:pt x="304800" y="1645920"/>
                  </a:cubicBezTo>
                  <a:cubicBezTo>
                    <a:pt x="312373" y="1630774"/>
                    <a:pt x="326305" y="1619639"/>
                    <a:pt x="335280" y="1605280"/>
                  </a:cubicBezTo>
                  <a:cubicBezTo>
                    <a:pt x="343307" y="1592437"/>
                    <a:pt x="347573" y="1577483"/>
                    <a:pt x="355600" y="1564640"/>
                  </a:cubicBezTo>
                  <a:cubicBezTo>
                    <a:pt x="379474" y="1526442"/>
                    <a:pt x="427013" y="1478035"/>
                    <a:pt x="457200" y="1452880"/>
                  </a:cubicBezTo>
                  <a:cubicBezTo>
                    <a:pt x="477520" y="1435947"/>
                    <a:pt x="498724" y="1420021"/>
                    <a:pt x="518160" y="1402080"/>
                  </a:cubicBezTo>
                  <a:cubicBezTo>
                    <a:pt x="542795" y="1379340"/>
                    <a:pt x="570683" y="1358856"/>
                    <a:pt x="589280" y="1330960"/>
                  </a:cubicBezTo>
                  <a:cubicBezTo>
                    <a:pt x="610183" y="1299605"/>
                    <a:pt x="609658" y="1296076"/>
                    <a:pt x="640080" y="1270000"/>
                  </a:cubicBezTo>
                  <a:cubicBezTo>
                    <a:pt x="758137" y="1168808"/>
                    <a:pt x="568572" y="1351668"/>
                    <a:pt x="751840" y="1168400"/>
                  </a:cubicBezTo>
                  <a:cubicBezTo>
                    <a:pt x="765387" y="1154853"/>
                    <a:pt x="776540" y="1138387"/>
                    <a:pt x="792480" y="1127760"/>
                  </a:cubicBezTo>
                  <a:cubicBezTo>
                    <a:pt x="862455" y="1081110"/>
                    <a:pt x="777370" y="1140712"/>
                    <a:pt x="863600" y="1066800"/>
                  </a:cubicBezTo>
                  <a:cubicBezTo>
                    <a:pt x="872871" y="1058853"/>
                    <a:pt x="885446" y="1055114"/>
                    <a:pt x="894080" y="1046480"/>
                  </a:cubicBezTo>
                  <a:cubicBezTo>
                    <a:pt x="906823" y="1033737"/>
                    <a:pt x="961881" y="951518"/>
                    <a:pt x="965200" y="944880"/>
                  </a:cubicBezTo>
                  <a:cubicBezTo>
                    <a:pt x="971973" y="931333"/>
                    <a:pt x="977493" y="917083"/>
                    <a:pt x="985520" y="904240"/>
                  </a:cubicBezTo>
                  <a:cubicBezTo>
                    <a:pt x="994495" y="889881"/>
                    <a:pt x="1006289" y="877472"/>
                    <a:pt x="1016000" y="863600"/>
                  </a:cubicBezTo>
                  <a:cubicBezTo>
                    <a:pt x="1030005" y="843593"/>
                    <a:pt x="1041987" y="822177"/>
                    <a:pt x="1056640" y="802640"/>
                  </a:cubicBezTo>
                  <a:cubicBezTo>
                    <a:pt x="1082662" y="767944"/>
                    <a:pt x="1112711" y="736332"/>
                    <a:pt x="1137920" y="701040"/>
                  </a:cubicBezTo>
                  <a:cubicBezTo>
                    <a:pt x="1207243" y="603988"/>
                    <a:pt x="1227187" y="571133"/>
                    <a:pt x="1330960" y="467360"/>
                  </a:cubicBezTo>
                  <a:cubicBezTo>
                    <a:pt x="1375996" y="422324"/>
                    <a:pt x="1384359" y="411441"/>
                    <a:pt x="1452880" y="365760"/>
                  </a:cubicBezTo>
                  <a:cubicBezTo>
                    <a:pt x="1463040" y="358987"/>
                    <a:pt x="1474089" y="353387"/>
                    <a:pt x="1483360" y="345440"/>
                  </a:cubicBezTo>
                  <a:cubicBezTo>
                    <a:pt x="1497906" y="332972"/>
                    <a:pt x="1508674" y="316295"/>
                    <a:pt x="1524000" y="304800"/>
                  </a:cubicBezTo>
                  <a:cubicBezTo>
                    <a:pt x="1536117" y="295713"/>
                    <a:pt x="1551400" y="291835"/>
                    <a:pt x="1564640" y="284480"/>
                  </a:cubicBezTo>
                  <a:cubicBezTo>
                    <a:pt x="1581902" y="274890"/>
                    <a:pt x="1599371" y="265478"/>
                    <a:pt x="1615440" y="254000"/>
                  </a:cubicBezTo>
                  <a:cubicBezTo>
                    <a:pt x="1646861" y="231556"/>
                    <a:pt x="1679576" y="210184"/>
                    <a:pt x="1706880" y="182880"/>
                  </a:cubicBezTo>
                  <a:cubicBezTo>
                    <a:pt x="1727022" y="162738"/>
                    <a:pt x="1750148" y="134299"/>
                    <a:pt x="1778000" y="121920"/>
                  </a:cubicBezTo>
                  <a:cubicBezTo>
                    <a:pt x="1797573" y="113221"/>
                    <a:pt x="1819387" y="110299"/>
                    <a:pt x="1838960" y="101600"/>
                  </a:cubicBezTo>
                  <a:cubicBezTo>
                    <a:pt x="1850118" y="96641"/>
                    <a:pt x="1858217" y="86090"/>
                    <a:pt x="1869440" y="81280"/>
                  </a:cubicBezTo>
                  <a:cubicBezTo>
                    <a:pt x="1882275" y="75779"/>
                    <a:pt x="1896654" y="74956"/>
                    <a:pt x="1910080" y="71120"/>
                  </a:cubicBezTo>
                  <a:cubicBezTo>
                    <a:pt x="1920378" y="68178"/>
                    <a:pt x="1930716" y="65179"/>
                    <a:pt x="1940560" y="60960"/>
                  </a:cubicBezTo>
                  <a:cubicBezTo>
                    <a:pt x="1981268" y="43514"/>
                    <a:pt x="1973557" y="40011"/>
                    <a:pt x="2011680" y="30480"/>
                  </a:cubicBezTo>
                  <a:cubicBezTo>
                    <a:pt x="2028433" y="26292"/>
                    <a:pt x="2045820" y="24864"/>
                    <a:pt x="2062480" y="20320"/>
                  </a:cubicBezTo>
                  <a:cubicBezTo>
                    <a:pt x="2083144" y="14684"/>
                    <a:pt x="2123440" y="0"/>
                    <a:pt x="2123440" y="0"/>
                  </a:cubicBezTo>
                  <a:cubicBezTo>
                    <a:pt x="2275840" y="6773"/>
                    <a:pt x="2428575" y="8155"/>
                    <a:pt x="2580640" y="20320"/>
                  </a:cubicBezTo>
                  <a:cubicBezTo>
                    <a:pt x="2598820" y="21774"/>
                    <a:pt x="2614009" y="35277"/>
                    <a:pt x="2631440" y="40640"/>
                  </a:cubicBezTo>
                  <a:cubicBezTo>
                    <a:pt x="2658132" y="48853"/>
                    <a:pt x="2685627" y="54187"/>
                    <a:pt x="2712720" y="60960"/>
                  </a:cubicBezTo>
                  <a:cubicBezTo>
                    <a:pt x="2941341" y="289581"/>
                    <a:pt x="2643420" y="1517"/>
                    <a:pt x="2824480" y="152400"/>
                  </a:cubicBezTo>
                  <a:cubicBezTo>
                    <a:pt x="2850236" y="173863"/>
                    <a:pt x="2869542" y="202425"/>
                    <a:pt x="2895600" y="223520"/>
                  </a:cubicBezTo>
                  <a:cubicBezTo>
                    <a:pt x="2940887" y="260181"/>
                    <a:pt x="2990427" y="291253"/>
                    <a:pt x="3037840" y="325120"/>
                  </a:cubicBezTo>
                  <a:cubicBezTo>
                    <a:pt x="3061547" y="342053"/>
                    <a:pt x="3088360" y="355320"/>
                    <a:pt x="3108960" y="375920"/>
                  </a:cubicBezTo>
                  <a:cubicBezTo>
                    <a:pt x="3190428" y="457388"/>
                    <a:pt x="3141060" y="411760"/>
                    <a:pt x="3261360" y="508000"/>
                  </a:cubicBezTo>
                  <a:lnTo>
                    <a:pt x="3312160" y="548640"/>
                  </a:lnTo>
                  <a:cubicBezTo>
                    <a:pt x="3329093" y="562187"/>
                    <a:pt x="3347626" y="573946"/>
                    <a:pt x="3362960" y="589280"/>
                  </a:cubicBezTo>
                  <a:cubicBezTo>
                    <a:pt x="3505843" y="732163"/>
                    <a:pt x="3325561" y="555620"/>
                    <a:pt x="3464560" y="680720"/>
                  </a:cubicBezTo>
                  <a:cubicBezTo>
                    <a:pt x="3596828" y="799761"/>
                    <a:pt x="3436774" y="668651"/>
                    <a:pt x="3566160" y="772160"/>
                  </a:cubicBezTo>
                  <a:cubicBezTo>
                    <a:pt x="3576320" y="789093"/>
                    <a:pt x="3585686" y="806529"/>
                    <a:pt x="3596640" y="822960"/>
                  </a:cubicBezTo>
                  <a:cubicBezTo>
                    <a:pt x="3630673" y="874010"/>
                    <a:pt x="3628082" y="855363"/>
                    <a:pt x="3657600" y="914400"/>
                  </a:cubicBezTo>
                  <a:cubicBezTo>
                    <a:pt x="3677219" y="953637"/>
                    <a:pt x="3656367" y="943237"/>
                    <a:pt x="3688080" y="985520"/>
                  </a:cubicBezTo>
                  <a:cubicBezTo>
                    <a:pt x="3699575" y="1000846"/>
                    <a:pt x="3715904" y="1011920"/>
                    <a:pt x="3728720" y="1026160"/>
                  </a:cubicBezTo>
                  <a:cubicBezTo>
                    <a:pt x="3746415" y="1045821"/>
                    <a:pt x="3760467" y="1068773"/>
                    <a:pt x="3779520" y="1087120"/>
                  </a:cubicBezTo>
                  <a:cubicBezTo>
                    <a:pt x="3852051" y="1156965"/>
                    <a:pt x="3933597" y="1217404"/>
                    <a:pt x="4003040" y="1290320"/>
                  </a:cubicBezTo>
                  <a:cubicBezTo>
                    <a:pt x="4100796" y="1392964"/>
                    <a:pt x="4293564" y="1587326"/>
                    <a:pt x="4378960" y="1706880"/>
                  </a:cubicBezTo>
                  <a:cubicBezTo>
                    <a:pt x="4412827" y="1754293"/>
                    <a:pt x="4454502" y="1797005"/>
                    <a:pt x="4480560" y="1849120"/>
                  </a:cubicBezTo>
                  <a:cubicBezTo>
                    <a:pt x="4490720" y="1869440"/>
                    <a:pt x="4500161" y="1890136"/>
                    <a:pt x="4511040" y="1910080"/>
                  </a:cubicBezTo>
                  <a:cubicBezTo>
                    <a:pt x="4520496" y="1927416"/>
                    <a:pt x="4532689" y="1943217"/>
                    <a:pt x="4541520" y="1960880"/>
                  </a:cubicBezTo>
                  <a:cubicBezTo>
                    <a:pt x="4549676" y="1977192"/>
                    <a:pt x="4556694" y="1994183"/>
                    <a:pt x="4561840" y="2011680"/>
                  </a:cubicBezTo>
                  <a:cubicBezTo>
                    <a:pt x="4589129" y="2104464"/>
                    <a:pt x="4589459" y="2116435"/>
                    <a:pt x="4602480" y="2194560"/>
                  </a:cubicBezTo>
                  <a:cubicBezTo>
                    <a:pt x="4599093" y="2272453"/>
                    <a:pt x="4601257" y="2350787"/>
                    <a:pt x="4592320" y="2428240"/>
                  </a:cubicBezTo>
                  <a:cubicBezTo>
                    <a:pt x="4590920" y="2440370"/>
                    <a:pt x="4570785" y="2446570"/>
                    <a:pt x="4572000" y="2458720"/>
                  </a:cubicBezTo>
                  <a:cubicBezTo>
                    <a:pt x="4577341" y="2512128"/>
                    <a:pt x="4613460" y="2634311"/>
                    <a:pt x="4632960" y="2702560"/>
                  </a:cubicBezTo>
                  <a:cubicBezTo>
                    <a:pt x="4636347" y="2729653"/>
                    <a:pt x="4643900" y="2756547"/>
                    <a:pt x="4643120" y="2783840"/>
                  </a:cubicBezTo>
                  <a:cubicBezTo>
                    <a:pt x="4639675" y="2904398"/>
                    <a:pt x="4642962" y="3017955"/>
                    <a:pt x="4602480" y="3129280"/>
                  </a:cubicBezTo>
                  <a:cubicBezTo>
                    <a:pt x="4594042" y="3152484"/>
                    <a:pt x="4562945" y="3202695"/>
                    <a:pt x="4551680" y="3220720"/>
                  </a:cubicBezTo>
                  <a:cubicBezTo>
                    <a:pt x="4545208" y="3231075"/>
                    <a:pt x="4536821" y="3240278"/>
                    <a:pt x="4531360" y="3251200"/>
                  </a:cubicBezTo>
                  <a:cubicBezTo>
                    <a:pt x="4505017" y="3303886"/>
                    <a:pt x="4545036" y="3266094"/>
                    <a:pt x="4490720" y="3332480"/>
                  </a:cubicBezTo>
                  <a:cubicBezTo>
                    <a:pt x="4465477" y="3363333"/>
                    <a:pt x="4413676" y="3409779"/>
                    <a:pt x="4378960" y="3434080"/>
                  </a:cubicBezTo>
                  <a:cubicBezTo>
                    <a:pt x="4362782" y="3445404"/>
                    <a:pt x="4346495" y="3457226"/>
                    <a:pt x="4328160" y="3464560"/>
                  </a:cubicBezTo>
                  <a:cubicBezTo>
                    <a:pt x="4205343" y="3513687"/>
                    <a:pt x="4209680" y="3509707"/>
                    <a:pt x="4114800" y="3525520"/>
                  </a:cubicBezTo>
                  <a:cubicBezTo>
                    <a:pt x="4101253" y="3535680"/>
                    <a:pt x="4088680" y="3547288"/>
                    <a:pt x="4074160" y="3556000"/>
                  </a:cubicBezTo>
                  <a:cubicBezTo>
                    <a:pt x="4054679" y="3567689"/>
                    <a:pt x="4034082" y="3577531"/>
                    <a:pt x="4013200" y="3586480"/>
                  </a:cubicBezTo>
                  <a:cubicBezTo>
                    <a:pt x="3884742" y="3641534"/>
                    <a:pt x="3871386" y="3647334"/>
                    <a:pt x="3749040" y="3677920"/>
                  </a:cubicBezTo>
                  <a:cubicBezTo>
                    <a:pt x="3705205" y="3688879"/>
                    <a:pt x="3661487" y="3700723"/>
                    <a:pt x="3616960" y="3708400"/>
                  </a:cubicBezTo>
                  <a:cubicBezTo>
                    <a:pt x="3563146" y="3717678"/>
                    <a:pt x="3508354" y="3720290"/>
                    <a:pt x="3454400" y="3728720"/>
                  </a:cubicBezTo>
                  <a:cubicBezTo>
                    <a:pt x="3399930" y="3737231"/>
                    <a:pt x="3346565" y="3752526"/>
                    <a:pt x="3291840" y="3759200"/>
                  </a:cubicBezTo>
                  <a:cubicBezTo>
                    <a:pt x="3207527" y="3769482"/>
                    <a:pt x="3122356" y="3771068"/>
                    <a:pt x="3037840" y="3779520"/>
                  </a:cubicBezTo>
                  <a:lnTo>
                    <a:pt x="2844800" y="3799840"/>
                  </a:lnTo>
                  <a:cubicBezTo>
                    <a:pt x="2827705" y="3802282"/>
                    <a:pt x="2811249" y="3809179"/>
                    <a:pt x="2794000" y="3810000"/>
                  </a:cubicBezTo>
                  <a:cubicBezTo>
                    <a:pt x="2668789" y="3815962"/>
                    <a:pt x="2543335" y="3815216"/>
                    <a:pt x="2418080" y="3820160"/>
                  </a:cubicBezTo>
                  <a:lnTo>
                    <a:pt x="1605280" y="3850640"/>
                  </a:lnTo>
                  <a:cubicBezTo>
                    <a:pt x="1557867" y="3854027"/>
                    <a:pt x="1510574" y="3860800"/>
                    <a:pt x="1463040" y="3860800"/>
                  </a:cubicBezTo>
                  <a:cubicBezTo>
                    <a:pt x="1368593" y="3860800"/>
                    <a:pt x="1202709" y="3859745"/>
                    <a:pt x="1087120" y="3840480"/>
                  </a:cubicBezTo>
                  <a:cubicBezTo>
                    <a:pt x="1051993" y="3834626"/>
                    <a:pt x="1019395" y="3820163"/>
                    <a:pt x="985520" y="3810000"/>
                  </a:cubicBezTo>
                  <a:cubicBezTo>
                    <a:pt x="938289" y="3795831"/>
                    <a:pt x="889064" y="3787674"/>
                    <a:pt x="843280" y="3769360"/>
                  </a:cubicBezTo>
                  <a:cubicBezTo>
                    <a:pt x="826347" y="3762587"/>
                    <a:pt x="809620" y="3755273"/>
                    <a:pt x="792480" y="3749040"/>
                  </a:cubicBezTo>
                  <a:cubicBezTo>
                    <a:pt x="772350" y="3741720"/>
                    <a:pt x="751407" y="3736675"/>
                    <a:pt x="731520" y="3728720"/>
                  </a:cubicBezTo>
                  <a:cubicBezTo>
                    <a:pt x="717458" y="3723095"/>
                    <a:pt x="705061" y="3713718"/>
                    <a:pt x="690880" y="3708400"/>
                  </a:cubicBezTo>
                  <a:cubicBezTo>
                    <a:pt x="613270" y="3679296"/>
                    <a:pt x="688382" y="3722391"/>
                    <a:pt x="599440" y="3677920"/>
                  </a:cubicBezTo>
                  <a:cubicBezTo>
                    <a:pt x="513863" y="3635131"/>
                    <a:pt x="628359" y="3683295"/>
                    <a:pt x="538480" y="3627120"/>
                  </a:cubicBezTo>
                  <a:cubicBezTo>
                    <a:pt x="523014" y="3617454"/>
                    <a:pt x="503992" y="3614956"/>
                    <a:pt x="487680" y="3606800"/>
                  </a:cubicBezTo>
                  <a:cubicBezTo>
                    <a:pt x="476758" y="3601339"/>
                    <a:pt x="468423" y="3591290"/>
                    <a:pt x="457200" y="3586480"/>
                  </a:cubicBezTo>
                  <a:cubicBezTo>
                    <a:pt x="444365" y="3580979"/>
                    <a:pt x="429986" y="3580156"/>
                    <a:pt x="416560" y="3576320"/>
                  </a:cubicBezTo>
                  <a:cubicBezTo>
                    <a:pt x="406262" y="3573378"/>
                    <a:pt x="396240" y="3569547"/>
                    <a:pt x="386080" y="3566160"/>
                  </a:cubicBezTo>
                  <a:cubicBezTo>
                    <a:pt x="379307" y="3556000"/>
                    <a:pt x="373577" y="3545061"/>
                    <a:pt x="365760" y="3535680"/>
                  </a:cubicBezTo>
                  <a:cubicBezTo>
                    <a:pt x="344904" y="3510653"/>
                    <a:pt x="317918" y="3509122"/>
                    <a:pt x="345440" y="3474720"/>
                  </a:cubicBezTo>
                  <a:cubicBezTo>
                    <a:pt x="353068" y="3465185"/>
                    <a:pt x="366151" y="3461726"/>
                    <a:pt x="375920" y="3454400"/>
                  </a:cubicBezTo>
                  <a:cubicBezTo>
                    <a:pt x="379752" y="3451526"/>
                    <a:pt x="406400" y="3447627"/>
                    <a:pt x="396240" y="3444240"/>
                  </a:cubicBezTo>
                  <a:close/>
                </a:path>
              </a:pathLst>
            </a:custGeom>
            <a:noFill/>
            <a:ln w="3810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20" name="Bouton d'action : Suivant 19">
            <a:hlinkClick r:id="rId4" action="ppaction://hlinksldjump" highlightClick="1"/>
          </p:cNvPr>
          <p:cNvSpPr/>
          <p:nvPr/>
        </p:nvSpPr>
        <p:spPr>
          <a:xfrm>
            <a:off x="8604000" y="6010222"/>
            <a:ext cx="540000" cy="540000"/>
          </a:xfrm>
          <a:prstGeom prst="actionButtonForwardNex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a:xfrm>
            <a:off x="1981606" y="36000"/>
            <a:ext cx="7162394" cy="992095"/>
          </a:xfrm>
        </p:spPr>
        <p:txBody>
          <a:bodyPr/>
          <a:lstStyle/>
          <a:p>
            <a:r>
              <a:rPr lang="fr-FR" dirty="0" smtClean="0"/>
              <a:t>Historique </a:t>
            </a:r>
            <a:r>
              <a:rPr lang="fr-FR" sz="2700" dirty="0" smtClean="0"/>
              <a:t>[</a:t>
            </a:r>
            <a:r>
              <a:rPr lang="fr-FR" sz="2700" dirty="0" err="1" smtClean="0"/>
              <a:t>Bruillard</a:t>
            </a:r>
            <a:r>
              <a:rPr lang="fr-FR" sz="2700" dirty="0" smtClean="0"/>
              <a:t>,  1997]</a:t>
            </a:r>
            <a:endParaRPr lang="fr-FR" sz="2700" dirty="0"/>
          </a:p>
        </p:txBody>
      </p:sp>
      <p:sp>
        <p:nvSpPr>
          <p:cNvPr id="9" name="Rectangle 8">
            <a:hlinkClick r:id="rId3" action="ppaction://hlinksldjump"/>
          </p:cNvPr>
          <p:cNvSpPr/>
          <p:nvPr/>
        </p:nvSpPr>
        <p:spPr>
          <a:xfrm>
            <a:off x="2146300" y="1308100"/>
            <a:ext cx="2160000" cy="4445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lvl="1" algn="ctr"/>
            <a:r>
              <a:rPr lang="fr-FR" sz="1400" dirty="0" smtClean="0">
                <a:latin typeface="Gill Sans"/>
                <a:cs typeface="Gill Sans"/>
              </a:rPr>
              <a:t>Machines à enseigner</a:t>
            </a:r>
          </a:p>
        </p:txBody>
      </p:sp>
      <p:sp>
        <p:nvSpPr>
          <p:cNvPr id="10" name="Rectangle 9">
            <a:hlinkClick r:id="rId4" action="ppaction://hlinksldjump"/>
          </p:cNvPr>
          <p:cNvSpPr/>
          <p:nvPr/>
        </p:nvSpPr>
        <p:spPr>
          <a:xfrm>
            <a:off x="2146300" y="1947617"/>
            <a:ext cx="2160000" cy="4445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lvl="1" algn="ctr"/>
            <a:r>
              <a:rPr lang="fr-FR" sz="1400" dirty="0" smtClean="0">
                <a:latin typeface="Gill Sans"/>
                <a:cs typeface="Gill Sans"/>
              </a:rPr>
              <a:t>Enseignement programmé</a:t>
            </a:r>
          </a:p>
        </p:txBody>
      </p:sp>
      <p:sp>
        <p:nvSpPr>
          <p:cNvPr id="11" name="Rectangle 10">
            <a:hlinkClick r:id="rId5" action="ppaction://hlinksldjump"/>
          </p:cNvPr>
          <p:cNvSpPr/>
          <p:nvPr/>
        </p:nvSpPr>
        <p:spPr>
          <a:xfrm>
            <a:off x="2146300" y="2587134"/>
            <a:ext cx="2160000" cy="4445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lvl="1" algn="ctr"/>
            <a:r>
              <a:rPr lang="fr-FR" sz="1400" dirty="0" smtClean="0">
                <a:latin typeface="Gill Sans"/>
                <a:cs typeface="Gill Sans"/>
              </a:rPr>
              <a:t>EAO</a:t>
            </a:r>
          </a:p>
        </p:txBody>
      </p:sp>
      <p:sp>
        <p:nvSpPr>
          <p:cNvPr id="12" name="Rectangle 11">
            <a:hlinkClick r:id="rId6" action="ppaction://hlinksldjump"/>
          </p:cNvPr>
          <p:cNvSpPr/>
          <p:nvPr/>
        </p:nvSpPr>
        <p:spPr>
          <a:xfrm>
            <a:off x="2146300" y="3226651"/>
            <a:ext cx="2160000" cy="4445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lvl="1" algn="ctr"/>
            <a:r>
              <a:rPr lang="fr-FR" sz="1400" dirty="0" smtClean="0">
                <a:latin typeface="Gill Sans"/>
                <a:cs typeface="Gill Sans"/>
              </a:rPr>
              <a:t>EAO et IA</a:t>
            </a:r>
          </a:p>
        </p:txBody>
      </p:sp>
      <p:sp>
        <p:nvSpPr>
          <p:cNvPr id="13" name="Rectangle 12">
            <a:hlinkClick r:id="rId7" action="ppaction://hlinksldjump"/>
          </p:cNvPr>
          <p:cNvSpPr/>
          <p:nvPr/>
        </p:nvSpPr>
        <p:spPr>
          <a:xfrm>
            <a:off x="2146300" y="3866168"/>
            <a:ext cx="2160000" cy="4445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lvl="1" algn="ctr"/>
            <a:r>
              <a:rPr lang="fr-FR" sz="1400" dirty="0" smtClean="0">
                <a:latin typeface="Gill Sans"/>
                <a:cs typeface="Gill Sans"/>
              </a:rPr>
              <a:t>Tuteurs intelligents</a:t>
            </a:r>
          </a:p>
        </p:txBody>
      </p:sp>
      <p:sp>
        <p:nvSpPr>
          <p:cNvPr id="14" name="Rectangle 13">
            <a:hlinkClick r:id="rId8" action="ppaction://hlinksldjump"/>
          </p:cNvPr>
          <p:cNvSpPr/>
          <p:nvPr/>
        </p:nvSpPr>
        <p:spPr>
          <a:xfrm>
            <a:off x="4565150" y="3866168"/>
            <a:ext cx="2160000" cy="4445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lvl="1" algn="ctr"/>
            <a:r>
              <a:rPr lang="fr-FR" sz="1400" dirty="0" smtClean="0">
                <a:latin typeface="Gill Sans"/>
                <a:cs typeface="Gill Sans"/>
              </a:rPr>
              <a:t>Outils</a:t>
            </a:r>
          </a:p>
        </p:txBody>
      </p:sp>
      <p:sp>
        <p:nvSpPr>
          <p:cNvPr id="15" name="Rectangle 14">
            <a:hlinkClick r:id="rId9" action="ppaction://hlinksldjump"/>
          </p:cNvPr>
          <p:cNvSpPr/>
          <p:nvPr/>
        </p:nvSpPr>
        <p:spPr>
          <a:xfrm>
            <a:off x="6984000" y="3226651"/>
            <a:ext cx="2160000" cy="4445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lvl="1" algn="ctr"/>
            <a:r>
              <a:rPr lang="fr-FR" sz="1400" dirty="0" smtClean="0">
                <a:latin typeface="Gill Sans"/>
                <a:cs typeface="Gill Sans"/>
              </a:rPr>
              <a:t>LOGO et </a:t>
            </a:r>
            <a:r>
              <a:rPr lang="fr-FR" sz="1400" dirty="0" err="1" smtClean="0">
                <a:latin typeface="Gill Sans"/>
                <a:cs typeface="Gill Sans"/>
              </a:rPr>
              <a:t>micromondes</a:t>
            </a:r>
            <a:endParaRPr lang="fr-FR" sz="1400" dirty="0" smtClean="0">
              <a:latin typeface="Gill Sans"/>
              <a:cs typeface="Gill Sans"/>
            </a:endParaRPr>
          </a:p>
        </p:txBody>
      </p:sp>
      <p:sp>
        <p:nvSpPr>
          <p:cNvPr id="16" name="Rectangle 15">
            <a:hlinkClick r:id="rId8" action="ppaction://hlinksldjump"/>
          </p:cNvPr>
          <p:cNvSpPr/>
          <p:nvPr/>
        </p:nvSpPr>
        <p:spPr>
          <a:xfrm>
            <a:off x="6984000" y="3866168"/>
            <a:ext cx="2160000" cy="4445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lvl="1" algn="ctr"/>
            <a:r>
              <a:rPr lang="fr-FR" sz="1400" dirty="0" smtClean="0">
                <a:latin typeface="Gill Sans"/>
                <a:cs typeface="Gill Sans"/>
              </a:rPr>
              <a:t>Environnements d’apprentissage ouverts</a:t>
            </a:r>
          </a:p>
        </p:txBody>
      </p:sp>
      <p:sp>
        <p:nvSpPr>
          <p:cNvPr id="17" name="Rectangle 16">
            <a:hlinkClick r:id="rId10" action="ppaction://hlinksldjump"/>
          </p:cNvPr>
          <p:cNvSpPr/>
          <p:nvPr/>
        </p:nvSpPr>
        <p:spPr>
          <a:xfrm>
            <a:off x="6984000" y="5016500"/>
            <a:ext cx="2160000" cy="4445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lvl="1" algn="ctr"/>
            <a:r>
              <a:rPr lang="fr-FR" sz="1400" dirty="0" smtClean="0">
                <a:latin typeface="Gill Sans"/>
                <a:cs typeface="Gill Sans"/>
              </a:rPr>
              <a:t>Hypertextes</a:t>
            </a:r>
          </a:p>
        </p:txBody>
      </p:sp>
      <p:sp>
        <p:nvSpPr>
          <p:cNvPr id="19" name="Rectangle à coins arrondis 18"/>
          <p:cNvSpPr/>
          <p:nvPr/>
        </p:nvSpPr>
        <p:spPr>
          <a:xfrm>
            <a:off x="4457150" y="4505685"/>
            <a:ext cx="2376000" cy="900000"/>
          </a:xfrm>
          <a:prstGeom prst="roundRect">
            <a:avLst/>
          </a:prstGeom>
          <a:ln/>
        </p:spPr>
        <p:style>
          <a:lnRef idx="1">
            <a:schemeClr val="accent3"/>
          </a:lnRef>
          <a:fillRef idx="2">
            <a:schemeClr val="accent3"/>
          </a:fillRef>
          <a:effectRef idx="1">
            <a:schemeClr val="accent3"/>
          </a:effectRef>
          <a:fontRef idx="minor">
            <a:schemeClr val="dk1"/>
          </a:fontRef>
        </p:style>
        <p:txBody>
          <a:bodyPr/>
          <a:lstStyle/>
          <a:p>
            <a:pPr marL="0" lvl="1" algn="ctr"/>
            <a:r>
              <a:rPr lang="fr-FR" sz="1400" dirty="0" smtClean="0">
                <a:latin typeface="Gill Sans"/>
                <a:cs typeface="Gill Sans"/>
              </a:rPr>
              <a:t>Systèmes coopératifs</a:t>
            </a:r>
          </a:p>
          <a:p>
            <a:pPr marL="0" lvl="1" algn="ctr"/>
            <a:endParaRPr lang="fr-FR" sz="800" dirty="0" smtClean="0">
              <a:latin typeface="Gill Sans"/>
              <a:cs typeface="Gill Sans"/>
            </a:endParaRPr>
          </a:p>
          <a:p>
            <a:pPr marL="0" lvl="1" algn="ctr"/>
            <a:r>
              <a:rPr lang="fr-FR" sz="1400" dirty="0" smtClean="0">
                <a:latin typeface="Gill Sans"/>
                <a:cs typeface="Gill Sans"/>
              </a:rPr>
              <a:t>Environnements d’apprentissage contrôlés</a:t>
            </a:r>
          </a:p>
        </p:txBody>
      </p:sp>
      <p:sp>
        <p:nvSpPr>
          <p:cNvPr id="20" name="Rectangle à coins arrondis 19"/>
          <p:cNvSpPr/>
          <p:nvPr/>
        </p:nvSpPr>
        <p:spPr>
          <a:xfrm>
            <a:off x="4457150" y="5600700"/>
            <a:ext cx="2376000" cy="900000"/>
          </a:xfrm>
          <a:prstGeom prst="roundRect">
            <a:avLst/>
          </a:prstGeom>
          <a:ln/>
        </p:spPr>
        <p:style>
          <a:lnRef idx="1">
            <a:schemeClr val="accent3"/>
          </a:lnRef>
          <a:fillRef idx="2">
            <a:schemeClr val="accent3"/>
          </a:fillRef>
          <a:effectRef idx="1">
            <a:schemeClr val="accent3"/>
          </a:effectRef>
          <a:fontRef idx="minor">
            <a:schemeClr val="dk1"/>
          </a:fontRef>
        </p:style>
        <p:txBody>
          <a:bodyPr/>
          <a:lstStyle/>
          <a:p>
            <a:pPr marL="0" lvl="1" algn="ctr"/>
            <a:r>
              <a:rPr lang="fr-FR" sz="1400" dirty="0" smtClean="0">
                <a:solidFill>
                  <a:schemeClr val="tx1"/>
                </a:solidFill>
                <a:latin typeface="Gill Sans"/>
                <a:cs typeface="Gill Sans"/>
              </a:rPr>
              <a:t>Environnement interactifs d’apprentissage avec ordinateur</a:t>
            </a:r>
          </a:p>
        </p:txBody>
      </p:sp>
      <p:sp>
        <p:nvSpPr>
          <p:cNvPr id="21" name="Rectangle 20"/>
          <p:cNvSpPr/>
          <p:nvPr/>
        </p:nvSpPr>
        <p:spPr>
          <a:xfrm>
            <a:off x="6984000" y="5600700"/>
            <a:ext cx="2160000" cy="900000"/>
          </a:xfrm>
          <a:prstGeom prst="rect">
            <a:avLst/>
          </a:prstGeom>
          <a:ln w="9525" cap="flat" cmpd="sng" algn="ctr">
            <a:solidFill>
              <a:schemeClr val="accent4">
                <a:shade val="95000"/>
                <a:satMod val="105000"/>
              </a:schemeClr>
            </a:solidFill>
            <a:prstDash val="dash"/>
            <a:round/>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rtlCol="0" anchor="ctr"/>
          <a:lstStyle/>
          <a:p>
            <a:pPr marL="0" lvl="1" algn="ctr"/>
            <a:r>
              <a:rPr lang="fr-FR" sz="1400" dirty="0" smtClean="0">
                <a:latin typeface="Gill Sans"/>
                <a:cs typeface="Gill Sans"/>
              </a:rPr>
              <a:t>Multimédia</a:t>
            </a:r>
          </a:p>
          <a:p>
            <a:pPr marL="0" lvl="1" algn="ctr"/>
            <a:r>
              <a:rPr lang="fr-FR" sz="1400" dirty="0" smtClean="0">
                <a:latin typeface="Gill Sans"/>
                <a:cs typeface="Gill Sans"/>
              </a:rPr>
              <a:t>Interfaces multimodales</a:t>
            </a:r>
          </a:p>
          <a:p>
            <a:pPr marL="0" lvl="1" algn="ctr"/>
            <a:r>
              <a:rPr lang="fr-FR" sz="1400" dirty="0" smtClean="0">
                <a:latin typeface="Gill Sans"/>
                <a:cs typeface="Gill Sans"/>
              </a:rPr>
              <a:t>Réalité virtuelle</a:t>
            </a:r>
          </a:p>
          <a:p>
            <a:pPr marL="0" lvl="1" algn="ctr"/>
            <a:r>
              <a:rPr lang="fr-FR" sz="1400" dirty="0" smtClean="0">
                <a:latin typeface="Gill Sans"/>
                <a:cs typeface="Gill Sans"/>
              </a:rPr>
              <a:t>…</a:t>
            </a:r>
          </a:p>
        </p:txBody>
      </p:sp>
      <p:cxnSp>
        <p:nvCxnSpPr>
          <p:cNvPr id="23" name="Connecteur droit 22"/>
          <p:cNvCxnSpPr>
            <a:stCxn id="9" idx="2"/>
            <a:endCxn id="10" idx="0"/>
          </p:cNvCxnSpPr>
          <p:nvPr/>
        </p:nvCxnSpPr>
        <p:spPr>
          <a:xfrm rot="5400000">
            <a:off x="3128792" y="1850108"/>
            <a:ext cx="195017"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Connecteur droit 23"/>
          <p:cNvCxnSpPr>
            <a:stCxn id="11" idx="0"/>
            <a:endCxn id="10" idx="2"/>
          </p:cNvCxnSpPr>
          <p:nvPr/>
        </p:nvCxnSpPr>
        <p:spPr>
          <a:xfrm rot="5400000" flipH="1" flipV="1">
            <a:off x="3128792" y="2489626"/>
            <a:ext cx="195017"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Connecteur droit 26"/>
          <p:cNvCxnSpPr>
            <a:stCxn id="12" idx="0"/>
            <a:endCxn id="11" idx="2"/>
          </p:cNvCxnSpPr>
          <p:nvPr/>
        </p:nvCxnSpPr>
        <p:spPr>
          <a:xfrm rot="5400000" flipH="1" flipV="1">
            <a:off x="3128792" y="3129143"/>
            <a:ext cx="195017"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Connecteur droit 29"/>
          <p:cNvCxnSpPr>
            <a:stCxn id="13" idx="0"/>
            <a:endCxn id="12" idx="2"/>
          </p:cNvCxnSpPr>
          <p:nvPr/>
        </p:nvCxnSpPr>
        <p:spPr>
          <a:xfrm rot="5400000" flipH="1" flipV="1">
            <a:off x="3128792" y="3768660"/>
            <a:ext cx="195017"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Connecteur droit 32"/>
          <p:cNvCxnSpPr>
            <a:stCxn id="14" idx="2"/>
            <a:endCxn id="19" idx="0"/>
          </p:cNvCxnSpPr>
          <p:nvPr/>
        </p:nvCxnSpPr>
        <p:spPr>
          <a:xfrm rot="5400000">
            <a:off x="5465295" y="4408176"/>
            <a:ext cx="195017"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Connecteur droit 35"/>
          <p:cNvCxnSpPr>
            <a:stCxn id="15" idx="2"/>
          </p:cNvCxnSpPr>
          <p:nvPr/>
        </p:nvCxnSpPr>
        <p:spPr>
          <a:xfrm rot="5400000">
            <a:off x="7966094" y="3769057"/>
            <a:ext cx="195812"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Connecteur droit 38"/>
          <p:cNvCxnSpPr>
            <a:stCxn id="19" idx="2"/>
            <a:endCxn id="20" idx="0"/>
          </p:cNvCxnSpPr>
          <p:nvPr/>
        </p:nvCxnSpPr>
        <p:spPr>
          <a:xfrm rot="5400000">
            <a:off x="5465296" y="5503192"/>
            <a:ext cx="195015"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Connecteur droit 42"/>
          <p:cNvCxnSpPr>
            <a:stCxn id="17" idx="1"/>
            <a:endCxn id="20" idx="3"/>
          </p:cNvCxnSpPr>
          <p:nvPr/>
        </p:nvCxnSpPr>
        <p:spPr>
          <a:xfrm rot="10800000" flipV="1">
            <a:off x="6833150" y="5238750"/>
            <a:ext cx="150850" cy="8119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6" name="Connecteur droit 45"/>
          <p:cNvCxnSpPr>
            <a:stCxn id="21" idx="1"/>
            <a:endCxn id="20" idx="3"/>
          </p:cNvCxnSpPr>
          <p:nvPr/>
        </p:nvCxnSpPr>
        <p:spPr>
          <a:xfrm rot="10800000">
            <a:off x="6833150" y="6050700"/>
            <a:ext cx="150850"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Forme 49"/>
          <p:cNvCxnSpPr>
            <a:stCxn id="13" idx="2"/>
            <a:endCxn id="19" idx="1"/>
          </p:cNvCxnSpPr>
          <p:nvPr/>
        </p:nvCxnSpPr>
        <p:spPr>
          <a:xfrm rot="16200000" flipH="1">
            <a:off x="3519217" y="4017751"/>
            <a:ext cx="645017" cy="1230850"/>
          </a:xfrm>
          <a:prstGeom prst="bentConnector2">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1" name="Forme 50"/>
          <p:cNvCxnSpPr>
            <a:stCxn id="16" idx="2"/>
            <a:endCxn id="19" idx="3"/>
          </p:cNvCxnSpPr>
          <p:nvPr/>
        </p:nvCxnSpPr>
        <p:spPr>
          <a:xfrm rot="5400000">
            <a:off x="7126067" y="4017751"/>
            <a:ext cx="645017" cy="1230850"/>
          </a:xfrm>
          <a:prstGeom prst="bentConnector2">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54" name="ZoneTexte 53"/>
          <p:cNvSpPr txBox="1"/>
          <p:nvPr/>
        </p:nvSpPr>
        <p:spPr>
          <a:xfrm>
            <a:off x="1523188" y="1897611"/>
            <a:ext cx="623112" cy="338554"/>
          </a:xfrm>
          <a:prstGeom prst="rect">
            <a:avLst/>
          </a:prstGeom>
          <a:solidFill>
            <a:schemeClr val="bg1">
              <a:alpha val="25000"/>
            </a:schemeClr>
          </a:solidFill>
        </p:spPr>
        <p:txBody>
          <a:bodyPr wrap="square" rtlCol="0">
            <a:spAutoFit/>
          </a:bodyPr>
          <a:lstStyle/>
          <a:p>
            <a:r>
              <a:rPr lang="fr-FR" sz="1600" dirty="0" smtClean="0">
                <a:latin typeface="Gill Sans"/>
                <a:cs typeface="Gill Sans"/>
              </a:rPr>
              <a:t>1950</a:t>
            </a:r>
            <a:endParaRPr lang="fr-FR" sz="1600" dirty="0">
              <a:latin typeface="Gill Sans"/>
              <a:cs typeface="Gill Sans"/>
            </a:endParaRPr>
          </a:p>
        </p:txBody>
      </p:sp>
      <p:sp>
        <p:nvSpPr>
          <p:cNvPr id="55" name="ZoneTexte 54"/>
          <p:cNvSpPr txBox="1"/>
          <p:nvPr/>
        </p:nvSpPr>
        <p:spPr>
          <a:xfrm>
            <a:off x="1523188" y="3227446"/>
            <a:ext cx="623112" cy="338554"/>
          </a:xfrm>
          <a:prstGeom prst="rect">
            <a:avLst/>
          </a:prstGeom>
          <a:solidFill>
            <a:schemeClr val="bg1">
              <a:alpha val="25000"/>
            </a:schemeClr>
          </a:solidFill>
        </p:spPr>
        <p:txBody>
          <a:bodyPr wrap="square" rtlCol="0">
            <a:spAutoFit/>
          </a:bodyPr>
          <a:lstStyle/>
          <a:p>
            <a:r>
              <a:rPr lang="fr-FR" sz="1600" dirty="0" smtClean="0">
                <a:latin typeface="Gill Sans"/>
                <a:cs typeface="Gill Sans"/>
              </a:rPr>
              <a:t>1970</a:t>
            </a:r>
            <a:endParaRPr lang="fr-FR" sz="1600" dirty="0">
              <a:latin typeface="Gill Sans"/>
              <a:cs typeface="Gill Sans"/>
            </a:endParaRPr>
          </a:p>
        </p:txBody>
      </p:sp>
      <p:sp>
        <p:nvSpPr>
          <p:cNvPr id="56" name="ZoneTexte 55"/>
          <p:cNvSpPr txBox="1"/>
          <p:nvPr/>
        </p:nvSpPr>
        <p:spPr>
          <a:xfrm>
            <a:off x="1523188" y="3896707"/>
            <a:ext cx="623112" cy="338554"/>
          </a:xfrm>
          <a:prstGeom prst="rect">
            <a:avLst/>
          </a:prstGeom>
          <a:solidFill>
            <a:schemeClr val="bg1">
              <a:alpha val="25000"/>
            </a:schemeClr>
          </a:solidFill>
        </p:spPr>
        <p:txBody>
          <a:bodyPr wrap="square" rtlCol="0">
            <a:spAutoFit/>
          </a:bodyPr>
          <a:lstStyle/>
          <a:p>
            <a:r>
              <a:rPr lang="fr-FR" sz="1600" dirty="0" smtClean="0">
                <a:latin typeface="Gill Sans"/>
                <a:cs typeface="Gill Sans"/>
              </a:rPr>
              <a:t>1980</a:t>
            </a:r>
            <a:endParaRPr lang="fr-FR" sz="1600" dirty="0">
              <a:latin typeface="Gill Sans"/>
              <a:cs typeface="Gill Sans"/>
            </a:endParaRPr>
          </a:p>
        </p:txBody>
      </p:sp>
      <p:sp>
        <p:nvSpPr>
          <p:cNvPr id="57" name="ZoneTexte 56"/>
          <p:cNvSpPr txBox="1"/>
          <p:nvPr/>
        </p:nvSpPr>
        <p:spPr>
          <a:xfrm>
            <a:off x="1523188" y="4900196"/>
            <a:ext cx="623112" cy="338554"/>
          </a:xfrm>
          <a:prstGeom prst="rect">
            <a:avLst/>
          </a:prstGeom>
          <a:solidFill>
            <a:schemeClr val="bg1">
              <a:alpha val="25000"/>
            </a:schemeClr>
          </a:solidFill>
        </p:spPr>
        <p:txBody>
          <a:bodyPr wrap="square" rtlCol="0">
            <a:spAutoFit/>
          </a:bodyPr>
          <a:lstStyle/>
          <a:p>
            <a:r>
              <a:rPr lang="fr-FR" sz="1600" dirty="0" smtClean="0">
                <a:latin typeface="Gill Sans"/>
                <a:cs typeface="Gill Sans"/>
              </a:rPr>
              <a:t>1990</a:t>
            </a:r>
            <a:endParaRPr lang="fr-FR" sz="1600" dirty="0">
              <a:latin typeface="Gill Sans"/>
              <a:cs typeface="Gill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up)">
                                      <p:cBhvr>
                                        <p:cTn id="12" dur="500"/>
                                        <p:tgtEl>
                                          <p:spTgt spid="23"/>
                                        </p:tgtEl>
                                      </p:cBhvr>
                                    </p:animEffec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2000"/>
                                        <p:tgtEl>
                                          <p:spTgt spid="5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up)">
                                      <p:cBhvr>
                                        <p:cTn id="24" dur="500"/>
                                        <p:tgtEl>
                                          <p:spTgt spid="24"/>
                                        </p:tgtEl>
                                      </p:cBhvr>
                                    </p:animEffec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up)">
                                      <p:cBhvr>
                                        <p:cTn id="32" dur="500"/>
                                        <p:tgtEl>
                                          <p:spTgt spid="27"/>
                                        </p:tgtEl>
                                      </p:cBhvr>
                                    </p:animEffect>
                                  </p:childTnLst>
                                </p:cTn>
                              </p:par>
                            </p:childTnLst>
                          </p:cTn>
                        </p:par>
                        <p:par>
                          <p:cTn id="33" fill="hold">
                            <p:stCondLst>
                              <p:cond delay="500"/>
                            </p:stCondLst>
                            <p:childTnLst>
                              <p:par>
                                <p:cTn id="34" presetID="1"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par>
                                <p:cTn id="36" presetID="10" presetClass="entr" presetSubtype="0" fill="hold" grpId="0" nodeType="with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2000"/>
                                        <p:tgtEl>
                                          <p:spTgt spid="55"/>
                                        </p:tgtEl>
                                      </p:cBhvr>
                                    </p:animEffect>
                                  </p:childTnLst>
                                </p:cTn>
                              </p:par>
                              <p:par>
                                <p:cTn id="39" presetID="3" presetClass="emph" presetSubtype="2" fill="hold" grpId="1" nodeType="withEffect">
                                  <p:stCondLst>
                                    <p:cond delay="0"/>
                                  </p:stCondLst>
                                  <p:childTnLst>
                                    <p:animClr clrSpc="rgb">
                                      <p:cBhvr override="childStyle">
                                        <p:cTn id="40" dur="2000" fill="hold"/>
                                        <p:tgtEl>
                                          <p:spTgt spid="54"/>
                                        </p:tgtEl>
                                        <p:attrNameLst>
                                          <p:attrName>style.color</p:attrName>
                                        </p:attrNameLst>
                                      </p:cBhvr>
                                      <p:to>
                                        <a:srgbClr val="BFBFBF"/>
                                      </p:to>
                                    </p:animClr>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up)">
                                      <p:cBhvr>
                                        <p:cTn id="45" dur="500"/>
                                        <p:tgtEl>
                                          <p:spTgt spid="30"/>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0" presetClass="entr" presetSubtype="0" fill="hold" grpId="0"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2000"/>
                                        <p:tgtEl>
                                          <p:spTgt spid="56"/>
                                        </p:tgtEl>
                                      </p:cBhvr>
                                    </p:animEffect>
                                  </p:childTnLst>
                                </p:cTn>
                              </p:par>
                              <p:par>
                                <p:cTn id="52" presetID="3" presetClass="emph" presetSubtype="2" fill="hold" grpId="1" nodeType="withEffect">
                                  <p:stCondLst>
                                    <p:cond delay="0"/>
                                  </p:stCondLst>
                                  <p:childTnLst>
                                    <p:animClr clrSpc="rgb">
                                      <p:cBhvr override="childStyle">
                                        <p:cTn id="53" dur="2000" fill="hold"/>
                                        <p:tgtEl>
                                          <p:spTgt spid="55"/>
                                        </p:tgtEl>
                                        <p:attrNameLst>
                                          <p:attrName>style.color</p:attrName>
                                        </p:attrNameLst>
                                      </p:cBhvr>
                                      <p:to>
                                        <a:srgbClr val="BFBFBF"/>
                                      </p:to>
                                    </p:animClr>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2000"/>
                                        <p:tgtEl>
                                          <p:spTgt spid="15"/>
                                        </p:tgtEl>
                                      </p:cBhvr>
                                    </p:animEffect>
                                  </p:childTnLst>
                                </p:cTn>
                              </p:par>
                              <p:par>
                                <p:cTn id="59" presetID="3" presetClass="emph" presetSubtype="2" fill="hold" grpId="2" nodeType="withEffect">
                                  <p:stCondLst>
                                    <p:cond delay="0"/>
                                  </p:stCondLst>
                                  <p:childTnLst>
                                    <p:animClr clrSpc="rgb">
                                      <p:cBhvr override="childStyle">
                                        <p:cTn id="60" dur="2000" fill="hold"/>
                                        <p:tgtEl>
                                          <p:spTgt spid="56"/>
                                        </p:tgtEl>
                                        <p:attrNameLst>
                                          <p:attrName>style.color</p:attrName>
                                        </p:attrNameLst>
                                      </p:cBhvr>
                                      <p:to>
                                        <a:srgbClr val="BFBFBF"/>
                                      </p:to>
                                    </p:animClr>
                                  </p:childTnLst>
                                </p:cTn>
                              </p:par>
                              <p:par>
                                <p:cTn id="61" presetID="3" presetClass="emph" presetSubtype="2" fill="hold" grpId="2" nodeType="withEffect">
                                  <p:stCondLst>
                                    <p:cond delay="0"/>
                                  </p:stCondLst>
                                  <p:childTnLst>
                                    <p:animClr clrSpc="rgb">
                                      <p:cBhvr override="childStyle">
                                        <p:cTn id="62" dur="2000" fill="hold"/>
                                        <p:tgtEl>
                                          <p:spTgt spid="55"/>
                                        </p:tgtEl>
                                        <p:attrNameLst>
                                          <p:attrName>style.color</p:attrName>
                                        </p:attrNameLst>
                                      </p:cBhvr>
                                      <p:to>
                                        <a:srgbClr val="000000"/>
                                      </p:to>
                                    </p:animClr>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wipe(up)">
                                      <p:cBhvr>
                                        <p:cTn id="67" dur="500"/>
                                        <p:tgtEl>
                                          <p:spTgt spid="36"/>
                                        </p:tgtEl>
                                      </p:cBhvr>
                                    </p:animEffect>
                                  </p:childTnLst>
                                </p:cTn>
                              </p:par>
                            </p:childTnLst>
                          </p:cTn>
                        </p:par>
                        <p:par>
                          <p:cTn id="68" fill="hold">
                            <p:stCondLst>
                              <p:cond delay="500"/>
                            </p:stCondLst>
                            <p:childTnLst>
                              <p:par>
                                <p:cTn id="69" presetID="1"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childTnLst>
                                </p:cTn>
                              </p:par>
                              <p:par>
                                <p:cTn id="71" presetID="3" presetClass="emph" presetSubtype="2" fill="hold" grpId="3" nodeType="withEffect">
                                  <p:stCondLst>
                                    <p:cond delay="0"/>
                                  </p:stCondLst>
                                  <p:childTnLst>
                                    <p:animClr clrSpc="rgb">
                                      <p:cBhvr override="childStyle">
                                        <p:cTn id="72" dur="2000" fill="hold"/>
                                        <p:tgtEl>
                                          <p:spTgt spid="55"/>
                                        </p:tgtEl>
                                        <p:attrNameLst>
                                          <p:attrName>style.color</p:attrName>
                                        </p:attrNameLst>
                                      </p:cBhvr>
                                      <p:to>
                                        <a:srgbClr val="BFBFBF"/>
                                      </p:to>
                                    </p:animClr>
                                  </p:childTnLst>
                                </p:cTn>
                              </p:par>
                              <p:par>
                                <p:cTn id="73" presetID="3" presetClass="emph" presetSubtype="2" fill="hold" grpId="3" nodeType="withEffect">
                                  <p:stCondLst>
                                    <p:cond delay="0"/>
                                  </p:stCondLst>
                                  <p:childTnLst>
                                    <p:animClr clrSpc="rgb">
                                      <p:cBhvr override="childStyle">
                                        <p:cTn id="74" dur="2000" fill="hold"/>
                                        <p:tgtEl>
                                          <p:spTgt spid="56"/>
                                        </p:tgtEl>
                                        <p:attrNameLst>
                                          <p:attrName>style.color</p:attrName>
                                        </p:attrNameLst>
                                      </p:cBhvr>
                                      <p:to>
                                        <a:srgbClr val="000000"/>
                                      </p:to>
                                    </p:animClr>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2000"/>
                                        <p:tgtEl>
                                          <p:spTgt spid="1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2000"/>
                                        <p:tgtEl>
                                          <p:spTgt spid="17"/>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nodeType="click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wipe(left)">
                                      <p:cBhvr>
                                        <p:cTn id="89" dur="500"/>
                                        <p:tgtEl>
                                          <p:spTgt spid="50"/>
                                        </p:tgtEl>
                                      </p:cBhvr>
                                    </p:animEffect>
                                  </p:childTnLst>
                                </p:cTn>
                              </p:par>
                              <p:par>
                                <p:cTn id="90" presetID="22" presetClass="entr" presetSubtype="2" fill="hold" nodeType="withEffect">
                                  <p:stCondLst>
                                    <p:cond delay="0"/>
                                  </p:stCondLst>
                                  <p:childTnLst>
                                    <p:set>
                                      <p:cBhvr>
                                        <p:cTn id="91" dur="1" fill="hold">
                                          <p:stCondLst>
                                            <p:cond delay="0"/>
                                          </p:stCondLst>
                                        </p:cTn>
                                        <p:tgtEl>
                                          <p:spTgt spid="51"/>
                                        </p:tgtEl>
                                        <p:attrNameLst>
                                          <p:attrName>style.visibility</p:attrName>
                                        </p:attrNameLst>
                                      </p:cBhvr>
                                      <p:to>
                                        <p:strVal val="visible"/>
                                      </p:to>
                                    </p:set>
                                    <p:animEffect transition="in" filter="wipe(right)">
                                      <p:cBhvr>
                                        <p:cTn id="92" dur="500"/>
                                        <p:tgtEl>
                                          <p:spTgt spid="51"/>
                                        </p:tgtEl>
                                      </p:cBhvr>
                                    </p:animEffect>
                                  </p:childTnLst>
                                </p:cTn>
                              </p:par>
                              <p:par>
                                <p:cTn id="93" presetID="22" presetClass="entr" presetSubtype="1" fill="hold" nodeType="with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wipe(up)">
                                      <p:cBhvr>
                                        <p:cTn id="95" dur="500"/>
                                        <p:tgtEl>
                                          <p:spTgt spid="33"/>
                                        </p:tgtEl>
                                      </p:cBhvr>
                                    </p:animEffect>
                                  </p:childTnLst>
                                </p:cTn>
                              </p:par>
                              <p:par>
                                <p:cTn id="96" presetID="1" presetClass="entr" presetSubtype="0" fill="hold" grpId="0" nodeType="withEffect">
                                  <p:stCondLst>
                                    <p:cond delay="200"/>
                                  </p:stCondLst>
                                  <p:childTnLst>
                                    <p:set>
                                      <p:cBhvr>
                                        <p:cTn id="97" dur="1" fill="hold">
                                          <p:stCondLst>
                                            <p:cond delay="0"/>
                                          </p:stCondLst>
                                        </p:cTn>
                                        <p:tgtEl>
                                          <p:spTgt spid="19"/>
                                        </p:tgtEl>
                                        <p:attrNameLst>
                                          <p:attrName>style.visibility</p:attrName>
                                        </p:attrNameLst>
                                      </p:cBhvr>
                                      <p:to>
                                        <p:strVal val="visible"/>
                                      </p:to>
                                    </p:set>
                                  </p:childTnLst>
                                </p:cTn>
                              </p:par>
                              <p:par>
                                <p:cTn id="98" presetID="10" presetClass="entr" presetSubtype="0" fill="hold" grpId="0" nodeType="withEffect">
                                  <p:stCondLst>
                                    <p:cond delay="1000"/>
                                  </p:stCondLst>
                                  <p:childTnLst>
                                    <p:set>
                                      <p:cBhvr>
                                        <p:cTn id="99" dur="1" fill="hold">
                                          <p:stCondLst>
                                            <p:cond delay="0"/>
                                          </p:stCondLst>
                                        </p:cTn>
                                        <p:tgtEl>
                                          <p:spTgt spid="57"/>
                                        </p:tgtEl>
                                        <p:attrNameLst>
                                          <p:attrName>style.visibility</p:attrName>
                                        </p:attrNameLst>
                                      </p:cBhvr>
                                      <p:to>
                                        <p:strVal val="visible"/>
                                      </p:to>
                                    </p:set>
                                    <p:animEffect transition="in" filter="fade">
                                      <p:cBhvr>
                                        <p:cTn id="100" dur="2000"/>
                                        <p:tgtEl>
                                          <p:spTgt spid="57"/>
                                        </p:tgtEl>
                                      </p:cBhvr>
                                    </p:animEffect>
                                  </p:childTnLst>
                                </p:cTn>
                              </p:par>
                              <p:par>
                                <p:cTn id="101" presetID="3" presetClass="emph" presetSubtype="2" fill="hold" grpId="1" nodeType="withEffect">
                                  <p:stCondLst>
                                    <p:cond delay="500"/>
                                  </p:stCondLst>
                                  <p:childTnLst>
                                    <p:animClr clrSpc="rgb">
                                      <p:cBhvr override="childStyle">
                                        <p:cTn id="102" dur="2000" fill="hold"/>
                                        <p:tgtEl>
                                          <p:spTgt spid="56"/>
                                        </p:tgtEl>
                                        <p:attrNameLst>
                                          <p:attrName>style.color</p:attrName>
                                        </p:attrNameLst>
                                      </p:cBhvr>
                                      <p:to>
                                        <a:srgbClr val="BFBFBF"/>
                                      </p:to>
                                    </p:animClr>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fade">
                                      <p:cBhvr>
                                        <p:cTn id="107" dur="2000"/>
                                        <p:tgtEl>
                                          <p:spTgt spid="21"/>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2" fill="hold" nodeType="clickEffect">
                                  <p:stCondLst>
                                    <p:cond delay="0"/>
                                  </p:stCondLst>
                                  <p:childTnLst>
                                    <p:set>
                                      <p:cBhvr>
                                        <p:cTn id="111" dur="1" fill="hold">
                                          <p:stCondLst>
                                            <p:cond delay="0"/>
                                          </p:stCondLst>
                                        </p:cTn>
                                        <p:tgtEl>
                                          <p:spTgt spid="43"/>
                                        </p:tgtEl>
                                        <p:attrNameLst>
                                          <p:attrName>style.visibility</p:attrName>
                                        </p:attrNameLst>
                                      </p:cBhvr>
                                      <p:to>
                                        <p:strVal val="visible"/>
                                      </p:to>
                                    </p:set>
                                    <p:animEffect transition="in" filter="wipe(right)">
                                      <p:cBhvr>
                                        <p:cTn id="112" dur="500"/>
                                        <p:tgtEl>
                                          <p:spTgt spid="43"/>
                                        </p:tgtEl>
                                      </p:cBhvr>
                                    </p:animEffect>
                                  </p:childTnLst>
                                </p:cTn>
                              </p:par>
                              <p:par>
                                <p:cTn id="113" presetID="22" presetClass="entr" presetSubtype="2" fill="hold" nodeType="withEffect">
                                  <p:stCondLst>
                                    <p:cond delay="0"/>
                                  </p:stCondLst>
                                  <p:childTnLst>
                                    <p:set>
                                      <p:cBhvr>
                                        <p:cTn id="114" dur="1" fill="hold">
                                          <p:stCondLst>
                                            <p:cond delay="0"/>
                                          </p:stCondLst>
                                        </p:cTn>
                                        <p:tgtEl>
                                          <p:spTgt spid="46"/>
                                        </p:tgtEl>
                                        <p:attrNameLst>
                                          <p:attrName>style.visibility</p:attrName>
                                        </p:attrNameLst>
                                      </p:cBhvr>
                                      <p:to>
                                        <p:strVal val="visible"/>
                                      </p:to>
                                    </p:set>
                                    <p:animEffect transition="in" filter="wipe(right)">
                                      <p:cBhvr>
                                        <p:cTn id="115" dur="500"/>
                                        <p:tgtEl>
                                          <p:spTgt spid="46"/>
                                        </p:tgtEl>
                                      </p:cBhvr>
                                    </p:animEffect>
                                  </p:childTnLst>
                                </p:cTn>
                              </p:par>
                              <p:par>
                                <p:cTn id="116" presetID="22" presetClass="entr" presetSubtype="1" fill="hold" nodeType="withEffect">
                                  <p:stCondLst>
                                    <p:cond delay="0"/>
                                  </p:stCondLst>
                                  <p:childTnLst>
                                    <p:set>
                                      <p:cBhvr>
                                        <p:cTn id="117" dur="1" fill="hold">
                                          <p:stCondLst>
                                            <p:cond delay="0"/>
                                          </p:stCondLst>
                                        </p:cTn>
                                        <p:tgtEl>
                                          <p:spTgt spid="39"/>
                                        </p:tgtEl>
                                        <p:attrNameLst>
                                          <p:attrName>style.visibility</p:attrName>
                                        </p:attrNameLst>
                                      </p:cBhvr>
                                      <p:to>
                                        <p:strVal val="visible"/>
                                      </p:to>
                                    </p:set>
                                    <p:animEffect transition="in" filter="wipe(up)">
                                      <p:cBhvr>
                                        <p:cTn id="118" dur="500"/>
                                        <p:tgtEl>
                                          <p:spTgt spid="39"/>
                                        </p:tgtEl>
                                      </p:cBhvr>
                                    </p:animEffect>
                                  </p:childTnLst>
                                </p:cTn>
                              </p:par>
                            </p:childTnLst>
                          </p:cTn>
                        </p:par>
                        <p:par>
                          <p:cTn id="119" fill="hold">
                            <p:stCondLst>
                              <p:cond delay="500"/>
                            </p:stCondLst>
                            <p:childTnLst>
                              <p:par>
                                <p:cTn id="120" presetID="1" presetClass="entr" presetSubtype="0" fill="hold" grpId="0" nodeType="afterEffect">
                                  <p:stCondLst>
                                    <p:cond delay="0"/>
                                  </p:stCondLst>
                                  <p:childTnLst>
                                    <p:set>
                                      <p:cBhvr>
                                        <p:cTn id="12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1" grpId="0" animBg="1"/>
      <p:bldP spid="54" grpId="0" animBg="1"/>
      <p:bldP spid="54" grpId="1" animBg="1"/>
      <p:bldP spid="55" grpId="0" animBg="1"/>
      <p:bldP spid="55" grpId="1" animBg="1"/>
      <p:bldP spid="55" grpId="2" animBg="1"/>
      <p:bldP spid="55" grpId="3" animBg="1"/>
      <p:bldP spid="56" grpId="0" animBg="1"/>
      <p:bldP spid="56" grpId="1" animBg="1"/>
      <p:bldP spid="56" grpId="2" animBg="1"/>
      <p:bldP spid="56" grpId="3" animBg="1"/>
      <p:bldP spid="57" grpId="0" animBg="1"/>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Machines à enseigner</a:t>
            </a:r>
            <a:endParaRPr lang="fr-FR" dirty="0"/>
          </a:p>
        </p:txBody>
      </p:sp>
      <p:sp>
        <p:nvSpPr>
          <p:cNvPr id="5" name="Espace réservé du texte 4"/>
          <p:cNvSpPr>
            <a:spLocks noGrp="1"/>
          </p:cNvSpPr>
          <p:nvPr>
            <p:ph type="body" sz="quarter" idx="10"/>
          </p:nvPr>
        </p:nvSpPr>
        <p:spPr>
          <a:xfrm>
            <a:off x="1980000" y="1242000"/>
            <a:ext cx="7164000" cy="5308222"/>
          </a:xfrm>
        </p:spPr>
        <p:txBody>
          <a:bodyPr>
            <a:normAutofit/>
          </a:bodyPr>
          <a:lstStyle/>
          <a:p>
            <a:r>
              <a:rPr lang="fr-FR" dirty="0" smtClean="0"/>
              <a:t>Sidney </a:t>
            </a:r>
            <a:r>
              <a:rPr lang="fr-FR" dirty="0" err="1" smtClean="0"/>
              <a:t>Pressey</a:t>
            </a:r>
            <a:r>
              <a:rPr lang="fr-FR" dirty="0" smtClean="0"/>
              <a:t>, 1926 :</a:t>
            </a:r>
          </a:p>
          <a:p>
            <a:pPr lvl="1"/>
            <a:r>
              <a:rPr lang="fr-FR" dirty="0" smtClean="0"/>
              <a:t>Plutôt que de réciter, chaque élève répond aux questions</a:t>
            </a:r>
          </a:p>
          <a:p>
            <a:pPr lvl="1"/>
            <a:r>
              <a:rPr lang="fr-FR" dirty="0" smtClean="0"/>
              <a:t>Entrainement, fardeau des enseignants</a:t>
            </a:r>
          </a:p>
          <a:p>
            <a:pPr lvl="1"/>
            <a:r>
              <a:rPr lang="fr-FR" dirty="0" smtClean="0"/>
              <a:t>Activités stimulant la pensée</a:t>
            </a:r>
          </a:p>
          <a:p>
            <a:r>
              <a:rPr lang="fr-FR" dirty="0" smtClean="0"/>
              <a:t>1936 : entre 600 &amp; 700 brevets (USA)</a:t>
            </a:r>
          </a:p>
        </p:txBody>
      </p:sp>
      <p:sp>
        <p:nvSpPr>
          <p:cNvPr id="15" name="Espace réservé du texte 4"/>
          <p:cNvSpPr txBox="1">
            <a:spLocks/>
          </p:cNvSpPr>
          <p:nvPr/>
        </p:nvSpPr>
        <p:spPr>
          <a:xfrm>
            <a:off x="1980000" y="1242000"/>
            <a:ext cx="7164000" cy="5308222"/>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fr-FR" sz="3200" b="0" i="0" u="none" strike="noStrike" kern="1200" cap="none" spc="0" normalizeH="0" baseline="0" noProof="0" dirty="0" smtClean="0">
                <a:ln>
                  <a:noFill/>
                </a:ln>
                <a:solidFill>
                  <a:schemeClr val="tx1"/>
                </a:solidFill>
                <a:effectLst>
                  <a:outerShdw blurRad="50800" dist="38100" dir="2700000" sx="0" sy="0" algn="tl" rotWithShape="0">
                    <a:srgbClr val="000000">
                      <a:alpha val="0"/>
                    </a:srgbClr>
                  </a:outerShdw>
                </a:effectLst>
                <a:uLnTx/>
                <a:uFillTx/>
                <a:latin typeface="Gill Sans"/>
                <a:ea typeface="+mn-ea"/>
                <a:cs typeface="Gill Sans"/>
              </a:rPr>
              <a:t>« si, par le miracle et l’ingéniosité mécanique, un livre pouvait être agencé de telle façon que seulement pour celui qui aurait fait ce qui est demandé à la première page, la page deux devienne visible, et ainsi de suite, beaucoup de ce qui requiert actuellement de l’instruction personnelle pourrait être assuré par le livre » </a:t>
            </a:r>
            <a:r>
              <a:rPr kumimoji="0" lang="fr-FR" sz="3200" b="0" i="0" u="none" strike="noStrike" kern="1200" cap="none" spc="0" normalizeH="0" baseline="0" noProof="0" dirty="0" err="1" smtClean="0">
                <a:ln>
                  <a:noFill/>
                </a:ln>
                <a:solidFill>
                  <a:schemeClr val="tx1"/>
                </a:solidFill>
                <a:effectLst>
                  <a:outerShdw blurRad="50800" dist="38100" dir="2700000" sx="0" sy="0" algn="tl" rotWithShape="0">
                    <a:srgbClr val="000000">
                      <a:alpha val="0"/>
                    </a:srgbClr>
                  </a:outerShdw>
                </a:effectLst>
                <a:uLnTx/>
                <a:uFillTx/>
                <a:latin typeface="Gill Sans"/>
                <a:ea typeface="+mn-ea"/>
                <a:cs typeface="Gill Sans"/>
              </a:rPr>
              <a:t>Thordike</a:t>
            </a:r>
            <a:r>
              <a:rPr kumimoji="0" lang="fr-FR" sz="3200" b="0" i="0" u="none" strike="noStrike" kern="1200" cap="none" spc="0" normalizeH="0" baseline="0" noProof="0" dirty="0" smtClean="0">
                <a:ln>
                  <a:noFill/>
                </a:ln>
                <a:solidFill>
                  <a:schemeClr val="tx1"/>
                </a:solidFill>
                <a:effectLst>
                  <a:outerShdw blurRad="50800" dist="38100" dir="2700000" sx="0" sy="0" algn="tl" rotWithShape="0">
                    <a:srgbClr val="000000">
                      <a:alpha val="0"/>
                    </a:srgbClr>
                  </a:outerShdw>
                </a:effectLst>
                <a:uLnTx/>
                <a:uFillTx/>
                <a:latin typeface="Gill Sans"/>
                <a:ea typeface="+mn-ea"/>
                <a:cs typeface="Gill Sans"/>
              </a:rPr>
              <a:t> 1912</a:t>
            </a:r>
          </a:p>
        </p:txBody>
      </p:sp>
      <p:grpSp>
        <p:nvGrpSpPr>
          <p:cNvPr id="13" name="Grouper 12"/>
          <p:cNvGrpSpPr/>
          <p:nvPr/>
        </p:nvGrpSpPr>
        <p:grpSpPr>
          <a:xfrm>
            <a:off x="596900" y="1242000"/>
            <a:ext cx="8547100" cy="5308222"/>
            <a:chOff x="596900" y="1242000"/>
            <a:chExt cx="8547100" cy="5308222"/>
          </a:xfrm>
        </p:grpSpPr>
        <p:sp>
          <p:nvSpPr>
            <p:cNvPr id="11" name="Rectangle à coins arrondis 10"/>
            <p:cNvSpPr/>
            <p:nvPr/>
          </p:nvSpPr>
          <p:spPr>
            <a:xfrm>
              <a:off x="596900" y="1242000"/>
              <a:ext cx="8547100" cy="5308222"/>
            </a:xfrm>
            <a:prstGeom prst="roundRect">
              <a:avLst>
                <a:gd name="adj" fmla="val 7097"/>
              </a:avLst>
            </a:prstGeom>
            <a:solidFill>
              <a:srgbClr val="FFFFFF">
                <a:alpha val="6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12" name="Grouper 11"/>
            <p:cNvGrpSpPr/>
            <p:nvPr/>
          </p:nvGrpSpPr>
          <p:grpSpPr>
            <a:xfrm>
              <a:off x="800100" y="2048261"/>
              <a:ext cx="8140700" cy="3695700"/>
              <a:chOff x="825500" y="1936750"/>
              <a:chExt cx="8140700" cy="3695700"/>
            </a:xfrm>
          </p:grpSpPr>
          <p:pic>
            <p:nvPicPr>
              <p:cNvPr id="8" name="Image 7" descr="722px-Pressey_Testing_Machine_2.jpg"/>
              <p:cNvPicPr>
                <a:picLocks noChangeAspect="1"/>
              </p:cNvPicPr>
              <p:nvPr/>
            </p:nvPicPr>
            <p:blipFill>
              <a:blip r:embed="rId3"/>
              <a:stretch>
                <a:fillRect/>
              </a:stretch>
            </p:blipFill>
            <p:spPr>
              <a:xfrm>
                <a:off x="4521200" y="1936750"/>
                <a:ext cx="4445000" cy="3695700"/>
              </a:xfrm>
              <a:prstGeom prst="rect">
                <a:avLst/>
              </a:prstGeom>
            </p:spPr>
          </p:pic>
          <p:pic>
            <p:nvPicPr>
              <p:cNvPr id="10" name="Image 9" descr="600px-Pressey_Testing_Machine_1.jpg"/>
              <p:cNvPicPr>
                <a:picLocks noChangeAspect="1"/>
              </p:cNvPicPr>
              <p:nvPr/>
            </p:nvPicPr>
            <p:blipFill>
              <a:blip r:embed="rId4"/>
              <a:stretch>
                <a:fillRect/>
              </a:stretch>
            </p:blipFill>
            <p:spPr>
              <a:xfrm>
                <a:off x="825500" y="1936750"/>
                <a:ext cx="3695700" cy="3695700"/>
              </a:xfrm>
              <a:prstGeom prst="rect">
                <a:avLst/>
              </a:prstGeom>
            </p:spPr>
          </p:pic>
        </p:grpSp>
      </p:grpSp>
      <p:sp>
        <p:nvSpPr>
          <p:cNvPr id="16" name="Bouton d'action : Accueil 15">
            <a:hlinkClick r:id="rId5" action="ppaction://hlinksldjump"/>
          </p:cNvPr>
          <p:cNvSpPr>
            <a:spLocks noChangeAspect="1"/>
          </p:cNvSpPr>
          <p:nvPr/>
        </p:nvSpPr>
        <p:spPr>
          <a:xfrm>
            <a:off x="8321040" y="5727262"/>
            <a:ext cx="540000" cy="540000"/>
          </a:xfrm>
          <a:prstGeom prst="actionButtonHome">
            <a:avLst/>
          </a:prstGeom>
          <a:ln/>
        </p:spPr>
        <p:style>
          <a:lnRef idx="1">
            <a:schemeClr val="accent1"/>
          </a:lnRef>
          <a:fillRef idx="3">
            <a:schemeClr val="accent1"/>
          </a:fillRef>
          <a:effectRef idx="2">
            <a:schemeClr val="accent1"/>
          </a:effectRef>
          <a:fontRef idx="minor">
            <a:schemeClr val="lt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1000"/>
                                        <p:tgtEl>
                                          <p:spTgt spid="13"/>
                                        </p:tgtEl>
                                      </p:cBhvr>
                                    </p:animEffect>
                                    <p:set>
                                      <p:cBhvr>
                                        <p:cTn id="24" dur="1" fill="hold">
                                          <p:stCondLst>
                                            <p:cond delay="999"/>
                                          </p:stCondLst>
                                        </p:cTn>
                                        <p:tgtEl>
                                          <p:spTgt spid="13"/>
                                        </p:tgtEl>
                                        <p:attrNameLst>
                                          <p:attrName>style.visibility</p:attrName>
                                        </p:attrNameLst>
                                      </p:cBhvr>
                                      <p:to>
                                        <p:strVal val="hidden"/>
                                      </p:to>
                                    </p:set>
                                  </p:childTnLst>
                                </p:cTn>
                              </p:par>
                              <p:par>
                                <p:cTn id="25" presetID="1" presetClass="entr" presetSubtype="0" fill="hold" grpId="0" nodeType="withEffect">
                                  <p:stCondLst>
                                    <p:cond delay="90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par>
                          <p:cTn id="27" fill="hold">
                            <p:stCondLst>
                              <p:cond delay="1000"/>
                            </p:stCondLst>
                            <p:childTnLst>
                              <p:par>
                                <p:cTn id="28" presetID="1" presetClass="entr" presetSubtype="0" fill="hold" nodeType="afterEffect">
                                  <p:stCondLst>
                                    <p:cond delay="2000"/>
                                  </p:stCondLst>
                                  <p:childTnLst>
                                    <p:set>
                                      <p:cBhvr>
                                        <p:cTn id="2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5" grpId="1"/>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Enseignement programmé</a:t>
            </a:r>
            <a:endParaRPr lang="fr-FR" dirty="0"/>
          </a:p>
        </p:txBody>
      </p:sp>
      <p:sp>
        <p:nvSpPr>
          <p:cNvPr id="5" name="Espace réservé du texte 4"/>
          <p:cNvSpPr>
            <a:spLocks noGrp="1"/>
          </p:cNvSpPr>
          <p:nvPr>
            <p:ph type="body" sz="quarter" idx="10"/>
          </p:nvPr>
        </p:nvSpPr>
        <p:spPr/>
        <p:txBody>
          <a:bodyPr/>
          <a:lstStyle/>
          <a:p>
            <a:r>
              <a:rPr lang="fr-FR" dirty="0" smtClean="0"/>
              <a:t>B.F. Skinner : </a:t>
            </a:r>
          </a:p>
          <a:p>
            <a:pPr lvl="1"/>
            <a:r>
              <a:rPr lang="fr-FR" dirty="0" smtClean="0"/>
              <a:t>Béhavioriste</a:t>
            </a:r>
          </a:p>
          <a:p>
            <a:pPr lvl="1"/>
            <a:r>
              <a:rPr lang="fr-FR" dirty="0" smtClean="0"/>
              <a:t>1954, La science de l’apprentissage et l’art de l’enseignement : </a:t>
            </a:r>
          </a:p>
          <a:p>
            <a:pPr lvl="2"/>
            <a:r>
              <a:rPr lang="fr-FR" dirty="0" smtClean="0"/>
              <a:t>L’efficacité de l’apprentissage relève de :</a:t>
            </a:r>
          </a:p>
          <a:p>
            <a:pPr lvl="3"/>
            <a:r>
              <a:rPr lang="fr-FR" dirty="0" smtClean="0"/>
              <a:t>Participation active du sujet</a:t>
            </a:r>
          </a:p>
          <a:p>
            <a:pPr lvl="3"/>
            <a:r>
              <a:rPr lang="fr-FR" dirty="0" smtClean="0"/>
              <a:t>Séquences courtes</a:t>
            </a:r>
          </a:p>
          <a:p>
            <a:pPr lvl="3"/>
            <a:r>
              <a:rPr lang="fr-FR" dirty="0" smtClean="0"/>
              <a:t>Progression graduée au rythme de l’élève</a:t>
            </a:r>
          </a:p>
          <a:p>
            <a:pPr lvl="3"/>
            <a:r>
              <a:rPr lang="fr-FR" dirty="0" smtClean="0"/>
              <a:t>Vérification immédiate</a:t>
            </a:r>
          </a:p>
          <a:p>
            <a:pPr lvl="3"/>
            <a:r>
              <a:rPr lang="fr-FR" dirty="0" smtClean="0"/>
              <a:t>Réponse juste à la question posée</a:t>
            </a:r>
          </a:p>
        </p:txBody>
      </p:sp>
      <p:pic>
        <p:nvPicPr>
          <p:cNvPr id="6" name="Image 5"/>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22428200" y="-4572000"/>
            <a:ext cx="54000400" cy="16002000"/>
          </a:xfrm>
          <a:prstGeom prst="rect">
            <a:avLst/>
          </a:prstGeom>
        </p:spPr>
      </p:pic>
      <p:pic>
        <p:nvPicPr>
          <p:cNvPr id="7" name="Image 6"/>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6687800" y="-3911600"/>
            <a:ext cx="54000400" cy="16002000"/>
          </a:xfrm>
          <a:prstGeom prst="rect">
            <a:avLst/>
          </a:prstGeom>
        </p:spPr>
      </p:pic>
      <p:grpSp>
        <p:nvGrpSpPr>
          <p:cNvPr id="25" name="Grouper 24"/>
          <p:cNvGrpSpPr/>
          <p:nvPr/>
        </p:nvGrpSpPr>
        <p:grpSpPr>
          <a:xfrm>
            <a:off x="2413000" y="2362200"/>
            <a:ext cx="6731000" cy="3365500"/>
            <a:chOff x="2413000" y="2362200"/>
            <a:chExt cx="6731000" cy="3365500"/>
          </a:xfrm>
        </p:grpSpPr>
        <p:sp>
          <p:nvSpPr>
            <p:cNvPr id="8" name="Rectangle à coins arrondis 7"/>
            <p:cNvSpPr/>
            <p:nvPr/>
          </p:nvSpPr>
          <p:spPr>
            <a:xfrm>
              <a:off x="2413000" y="2362200"/>
              <a:ext cx="6731000" cy="3365500"/>
            </a:xfrm>
            <a:prstGeom prst="roundRect">
              <a:avLst/>
            </a:prstGeom>
            <a:solidFill>
              <a:schemeClr val="bg1">
                <a:alpha val="8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24" name="Image 23" descr="behaviorisme.png"/>
            <p:cNvPicPr>
              <a:picLocks noChangeAspect="1"/>
            </p:cNvPicPr>
            <p:nvPr/>
          </p:nvPicPr>
          <p:blipFill>
            <a:blip r:embed="rId5"/>
            <a:stretch>
              <a:fillRect/>
            </a:stretch>
          </p:blipFill>
          <p:spPr>
            <a:xfrm>
              <a:off x="3149600" y="3492500"/>
              <a:ext cx="5257800" cy="11049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Enseignement programmé</a:t>
            </a:r>
          </a:p>
        </p:txBody>
      </p:sp>
      <p:sp>
        <p:nvSpPr>
          <p:cNvPr id="5" name="Espace réservé du texte 4"/>
          <p:cNvSpPr>
            <a:spLocks noGrp="1"/>
          </p:cNvSpPr>
          <p:nvPr>
            <p:ph type="body" sz="quarter" idx="10"/>
          </p:nvPr>
        </p:nvSpPr>
        <p:spPr/>
        <p:txBody>
          <a:bodyPr>
            <a:normAutofit/>
          </a:bodyPr>
          <a:lstStyle/>
          <a:p>
            <a:r>
              <a:rPr lang="fr-FR" dirty="0" smtClean="0"/>
              <a:t>Courant de recherche</a:t>
            </a:r>
          </a:p>
          <a:p>
            <a:r>
              <a:rPr lang="fr-FR" dirty="0" smtClean="0"/>
              <a:t>Sépare programme et machine</a:t>
            </a:r>
          </a:p>
          <a:p>
            <a:pPr lvl="1"/>
            <a:r>
              <a:rPr lang="fr-FR" dirty="0" smtClean="0"/>
              <a:t>Programme :</a:t>
            </a:r>
          </a:p>
          <a:p>
            <a:pPr lvl="2"/>
            <a:r>
              <a:rPr lang="fr-FR" dirty="0" smtClean="0"/>
              <a:t>division de la matière en unités, leur articulation, leur formulation et la progression</a:t>
            </a:r>
          </a:p>
          <a:p>
            <a:pPr lvl="1"/>
            <a:r>
              <a:rPr lang="fr-FR" dirty="0" smtClean="0"/>
              <a:t>Machine :</a:t>
            </a:r>
          </a:p>
          <a:p>
            <a:pPr lvl="2"/>
            <a:r>
              <a:rPr lang="fr-FR" dirty="0" smtClean="0"/>
              <a:t>dispositif qui met en œuvre le programme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Enseignement programmé</a:t>
            </a:r>
            <a:endParaRPr lang="fr-FR" dirty="0"/>
          </a:p>
        </p:txBody>
      </p:sp>
      <p:sp>
        <p:nvSpPr>
          <p:cNvPr id="5" name="Espace réservé du texte 4"/>
          <p:cNvSpPr>
            <a:spLocks noGrp="1"/>
          </p:cNvSpPr>
          <p:nvPr>
            <p:ph type="body" sz="quarter" idx="10"/>
          </p:nvPr>
        </p:nvSpPr>
        <p:spPr/>
        <p:txBody>
          <a:bodyPr>
            <a:normAutofit/>
          </a:bodyPr>
          <a:lstStyle/>
          <a:p>
            <a:r>
              <a:rPr lang="fr-FR" dirty="0" smtClean="0"/>
              <a:t>4 principes </a:t>
            </a:r>
            <a:r>
              <a:rPr lang="fr-FR" sz="2300" dirty="0" smtClean="0"/>
              <a:t>[de </a:t>
            </a:r>
            <a:r>
              <a:rPr lang="fr-FR" sz="2300" dirty="0" err="1" smtClean="0"/>
              <a:t>Montmollin</a:t>
            </a:r>
            <a:r>
              <a:rPr lang="fr-FR" sz="2300" dirty="0" smtClean="0"/>
              <a:t>, 1975, p. 5]</a:t>
            </a:r>
            <a:r>
              <a:rPr lang="fr-FR" dirty="0" smtClean="0"/>
              <a:t>:</a:t>
            </a:r>
          </a:p>
          <a:p>
            <a:pPr lvl="1"/>
            <a:r>
              <a:rPr lang="fr-FR" dirty="0" smtClean="0"/>
              <a:t>Principe de structuration :	</a:t>
            </a:r>
          </a:p>
          <a:p>
            <a:pPr lvl="2"/>
            <a:r>
              <a:rPr lang="fr-FR" dirty="0" smtClean="0"/>
              <a:t>Recherche d’un ordre efficace de présentation des concepts</a:t>
            </a:r>
          </a:p>
          <a:p>
            <a:pPr lvl="1"/>
            <a:r>
              <a:rPr lang="fr-FR" dirty="0" smtClean="0"/>
              <a:t>Principe d’adaptation :</a:t>
            </a:r>
          </a:p>
          <a:p>
            <a:pPr lvl="2"/>
            <a:r>
              <a:rPr lang="fr-FR" dirty="0" smtClean="0"/>
              <a:t>Adaptation permanente aux difficultés d’assimilation</a:t>
            </a:r>
          </a:p>
          <a:p>
            <a:pPr lvl="1"/>
            <a:r>
              <a:rPr lang="fr-FR" dirty="0" smtClean="0"/>
              <a:t>Principe de stimulation :</a:t>
            </a:r>
          </a:p>
          <a:p>
            <a:pPr lvl="2"/>
            <a:r>
              <a:rPr lang="fr-FR" dirty="0" smtClean="0"/>
              <a:t>Participation active de l’élève</a:t>
            </a:r>
          </a:p>
          <a:p>
            <a:pPr lvl="1"/>
            <a:r>
              <a:rPr lang="fr-FR" dirty="0" smtClean="0"/>
              <a:t>Principe de contrôle :</a:t>
            </a:r>
          </a:p>
          <a:p>
            <a:pPr lvl="2"/>
            <a:r>
              <a:rPr lang="fr-FR" dirty="0" smtClean="0"/>
              <a:t>Correction immédiate</a:t>
            </a:r>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smtClean="0"/>
              <a:t>Machines de Skinner</a:t>
            </a:r>
            <a:endParaRPr lang="fr-FR" dirty="0"/>
          </a:p>
        </p:txBody>
      </p:sp>
      <p:pic>
        <p:nvPicPr>
          <p:cNvPr id="7" name="Image 6" descr="800px-Skinner_teaching_machine_01.jpg"/>
          <p:cNvPicPr>
            <a:picLocks noChangeAspect="1"/>
          </p:cNvPicPr>
          <p:nvPr/>
        </p:nvPicPr>
        <p:blipFill>
          <a:blip r:embed="rId3"/>
          <a:stretch>
            <a:fillRect/>
          </a:stretch>
        </p:blipFill>
        <p:spPr>
          <a:xfrm>
            <a:off x="5102725" y="3579346"/>
            <a:ext cx="4244475" cy="2942103"/>
          </a:xfrm>
          <a:prstGeom prst="rect">
            <a:avLst/>
          </a:prstGeom>
        </p:spPr>
      </p:pic>
      <p:pic>
        <p:nvPicPr>
          <p:cNvPr id="8" name="Image 7"/>
          <p:cNvPicPr>
            <a:picLocks noChangeAspect="1"/>
          </p:cNvPicPr>
          <p:nvPr/>
        </p:nvPicPr>
        <p:blipFill>
          <a:blip r:embed="rId4"/>
          <a:stretch>
            <a:fillRect/>
          </a:stretch>
        </p:blipFill>
        <p:spPr>
          <a:xfrm>
            <a:off x="6398125" y="1244600"/>
            <a:ext cx="2705100" cy="2108200"/>
          </a:xfrm>
          <a:prstGeom prst="rect">
            <a:avLst/>
          </a:prstGeom>
        </p:spPr>
      </p:pic>
      <p:sp>
        <p:nvSpPr>
          <p:cNvPr id="9" name="Espace réservé du texte 4"/>
          <p:cNvSpPr>
            <a:spLocks noGrp="1"/>
          </p:cNvSpPr>
          <p:nvPr>
            <p:ph type="body" sz="quarter" idx="10"/>
          </p:nvPr>
        </p:nvSpPr>
        <p:spPr>
          <a:xfrm>
            <a:off x="1980000" y="1242000"/>
            <a:ext cx="7164000" cy="5308222"/>
          </a:xfrm>
        </p:spPr>
        <p:txBody>
          <a:bodyPr>
            <a:normAutofit/>
          </a:bodyPr>
          <a:lstStyle/>
          <a:p>
            <a:r>
              <a:rPr lang="fr-FR" dirty="0" smtClean="0"/>
              <a:t>Machine arithmétique :</a:t>
            </a:r>
          </a:p>
          <a:p>
            <a:pPr lvl="1"/>
            <a:r>
              <a:rPr lang="fr-FR" dirty="0" smtClean="0"/>
              <a:t>Réponse formulée à </a:t>
            </a:r>
            <a:br>
              <a:rPr lang="fr-FR" dirty="0" smtClean="0"/>
            </a:br>
            <a:r>
              <a:rPr lang="fr-FR" dirty="0" smtClean="0"/>
              <a:t>l’aide de curseurs</a:t>
            </a:r>
          </a:p>
          <a:p>
            <a:pPr lvl="1"/>
            <a:r>
              <a:rPr lang="fr-FR" dirty="0" smtClean="0"/>
              <a:t>Validée par la manivelle</a:t>
            </a:r>
          </a:p>
          <a:p>
            <a:r>
              <a:rPr lang="fr-FR" dirty="0" smtClean="0"/>
              <a:t>« La » machine de Skinner</a:t>
            </a:r>
          </a:p>
          <a:p>
            <a:pPr lvl="1"/>
            <a:r>
              <a:rPr lang="fr-FR" dirty="0" smtClean="0"/>
              <a:t>Autocorrection</a:t>
            </a:r>
          </a:p>
          <a:p>
            <a:pPr lvl="2"/>
            <a:r>
              <a:rPr lang="fr-FR" dirty="0" smtClean="0"/>
              <a:t>Impossibilité de</a:t>
            </a:r>
            <a:br>
              <a:rPr lang="fr-FR" dirty="0" smtClean="0"/>
            </a:br>
            <a:r>
              <a:rPr lang="fr-FR" dirty="0" smtClean="0"/>
              <a:t>modifier la réponse</a:t>
            </a:r>
          </a:p>
          <a:p>
            <a:pPr lvl="2"/>
            <a:r>
              <a:rPr lang="fr-FR" dirty="0" smtClean="0"/>
              <a:t>Correction dans la fenêtre</a:t>
            </a:r>
            <a:br>
              <a:rPr lang="fr-FR" dirty="0" smtClean="0"/>
            </a:br>
            <a:r>
              <a:rPr lang="fr-FR" dirty="0" smtClean="0"/>
              <a:t>de l’énoncé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childTnLst>
                          </p:cTn>
                        </p:par>
                        <p:par>
                          <p:cTn id="12" fill="hold">
                            <p:stCondLst>
                              <p:cond delay="2000"/>
                            </p:stCondLst>
                            <p:childTnLst>
                              <p:par>
                                <p:cTn id="13" presetID="1" presetClass="entr" presetSubtype="0" fill="hold" grpId="0" nodeType="after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childTnLst>
                                </p:cTn>
                              </p:par>
                            </p:childTnLst>
                          </p:cTn>
                        </p:par>
                        <p:par>
                          <p:cTn id="21" fill="hold">
                            <p:stCondLst>
                              <p:cond delay="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2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xEl>
                                              <p:pRg st="5" end="5"/>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Programmes ramifiés</a:t>
            </a:r>
            <a:endParaRPr lang="fr-FR" dirty="0"/>
          </a:p>
        </p:txBody>
      </p:sp>
      <p:pic>
        <p:nvPicPr>
          <p:cNvPr id="6" name="Image 5"/>
          <p:cNvPicPr>
            <a:picLocks noChangeAspect="1"/>
          </p:cNvPicPr>
          <p:nvPr/>
        </p:nvPicPr>
        <p:blipFill>
          <a:blip r:embed="rId3"/>
          <a:stretch>
            <a:fillRect/>
          </a:stretch>
        </p:blipFill>
        <p:spPr>
          <a:xfrm>
            <a:off x="5969000" y="2676722"/>
            <a:ext cx="3175000" cy="3314700"/>
          </a:xfrm>
          <a:prstGeom prst="rect">
            <a:avLst/>
          </a:prstGeom>
        </p:spPr>
      </p:pic>
      <p:sp>
        <p:nvSpPr>
          <p:cNvPr id="5" name="Espace réservé du texte 4"/>
          <p:cNvSpPr>
            <a:spLocks noGrp="1"/>
          </p:cNvSpPr>
          <p:nvPr>
            <p:ph type="body" sz="quarter" idx="10"/>
          </p:nvPr>
        </p:nvSpPr>
        <p:spPr/>
        <p:txBody>
          <a:bodyPr/>
          <a:lstStyle/>
          <a:p>
            <a:r>
              <a:rPr lang="fr-FR" dirty="0" smtClean="0"/>
              <a:t>Pour Skinner l’enseignant conçoit la séquence pour que l’apprenant formule de lui-même la bonne réponse</a:t>
            </a:r>
          </a:p>
          <a:p>
            <a:pPr lvl="1"/>
            <a:r>
              <a:rPr lang="fr-FR" dirty="0" smtClean="0"/>
              <a:t>Programmes linéaires</a:t>
            </a:r>
          </a:p>
          <a:p>
            <a:r>
              <a:rPr lang="fr-FR" dirty="0" smtClean="0"/>
              <a:t>Pour </a:t>
            </a:r>
            <a:r>
              <a:rPr lang="fr-FR" dirty="0" err="1" smtClean="0"/>
              <a:t>Crowder</a:t>
            </a:r>
            <a:r>
              <a:rPr lang="fr-FR" dirty="0" smtClean="0"/>
              <a:t> :</a:t>
            </a:r>
          </a:p>
          <a:p>
            <a:pPr lvl="1"/>
            <a:r>
              <a:rPr lang="fr-FR" dirty="0" smtClean="0"/>
              <a:t>Ne pas éviter l’erreur</a:t>
            </a:r>
          </a:p>
          <a:p>
            <a:pPr lvl="1"/>
            <a:r>
              <a:rPr lang="fr-FR" dirty="0" smtClean="0"/>
              <a:t>Parcours adapté </a:t>
            </a:r>
            <a:br>
              <a:rPr lang="fr-FR" dirty="0" smtClean="0"/>
            </a:br>
            <a:r>
              <a:rPr lang="fr-FR" dirty="0" smtClean="0"/>
              <a:t>aux réponses</a:t>
            </a:r>
          </a:p>
          <a:p>
            <a:pPr lvl="2"/>
            <a:r>
              <a:rPr lang="fr-FR" dirty="0" smtClean="0"/>
              <a:t>Erreur | Correct |</a:t>
            </a:r>
            <a:br>
              <a:rPr lang="fr-FR" dirty="0" smtClean="0"/>
            </a:br>
            <a:r>
              <a:rPr lang="fr-FR" dirty="0" smtClean="0"/>
              <a:t>Ne sait pas</a:t>
            </a:r>
            <a:endParaRPr lang="fr-FR" dirty="0"/>
          </a:p>
        </p:txBody>
      </p:sp>
      <p:grpSp>
        <p:nvGrpSpPr>
          <p:cNvPr id="11" name="Grouper 10"/>
          <p:cNvGrpSpPr/>
          <p:nvPr/>
        </p:nvGrpSpPr>
        <p:grpSpPr>
          <a:xfrm>
            <a:off x="1994306" y="1267400"/>
            <a:ext cx="7162394" cy="5082600"/>
            <a:chOff x="1994306" y="1267400"/>
            <a:chExt cx="7162394" cy="5082600"/>
          </a:xfrm>
        </p:grpSpPr>
        <p:sp>
          <p:nvSpPr>
            <p:cNvPr id="10" name="Rectangle à coins arrondis 9"/>
            <p:cNvSpPr/>
            <p:nvPr/>
          </p:nvSpPr>
          <p:spPr>
            <a:xfrm>
              <a:off x="1994306" y="1267400"/>
              <a:ext cx="7162394" cy="5082600"/>
            </a:xfrm>
            <a:prstGeom prst="roundRect">
              <a:avLst>
                <a:gd name="adj" fmla="val 8921"/>
              </a:avLst>
            </a:prstGeom>
            <a:solidFill>
              <a:schemeClr val="bg1">
                <a:alpha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9" name="Image 8" descr="Programmes.png"/>
            <p:cNvPicPr>
              <a:picLocks noChangeAspect="1"/>
            </p:cNvPicPr>
            <p:nvPr/>
          </p:nvPicPr>
          <p:blipFill>
            <a:blip r:embed="rId4"/>
            <a:stretch>
              <a:fillRect/>
            </a:stretch>
          </p:blipFill>
          <p:spPr>
            <a:xfrm>
              <a:off x="2740040" y="1778575"/>
              <a:ext cx="5670927" cy="4060250"/>
            </a:xfrm>
            <a:prstGeom prst="rect">
              <a:avLst/>
            </a:prstGeom>
          </p:spPr>
        </p:pic>
      </p:grpSp>
      <p:sp>
        <p:nvSpPr>
          <p:cNvPr id="12" name="Bouton d'action : Accueil 11">
            <a:hlinkClick r:id="rId5" action="ppaction://hlinksldjump"/>
          </p:cNvPr>
          <p:cNvSpPr>
            <a:spLocks noChangeAspect="1"/>
          </p:cNvSpPr>
          <p:nvPr/>
        </p:nvSpPr>
        <p:spPr>
          <a:xfrm>
            <a:off x="8619788" y="6028223"/>
            <a:ext cx="536912" cy="521999"/>
          </a:xfrm>
          <a:prstGeom prst="actionButtonHome">
            <a:avLst/>
          </a:prstGeom>
          <a:ln/>
        </p:spPr>
        <p:style>
          <a:lnRef idx="1">
            <a:schemeClr val="accent4"/>
          </a:lnRef>
          <a:fillRef idx="2">
            <a:schemeClr val="accent4"/>
          </a:fillRef>
          <a:effectRef idx="1">
            <a:schemeClr val="accent4"/>
          </a:effectRef>
          <a:fontRef idx="minor">
            <a:schemeClr val="dk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000"/>
                                        <p:tgtEl>
                                          <p:spTgt spid="11"/>
                                        </p:tgtEl>
                                      </p:cBhvr>
                                    </p:animEffect>
                                  </p:childTnLst>
                                </p:cTn>
                              </p:par>
                            </p:childTnLst>
                          </p:cTn>
                        </p:par>
                        <p:par>
                          <p:cTn id="29" fill="hold">
                            <p:stCondLst>
                              <p:cond delay="2000"/>
                            </p:stCondLst>
                            <p:childTnLst>
                              <p:par>
                                <p:cTn id="30" presetID="1" presetClass="entr" presetSubtype="0" fill="hold" nodeType="afterEffect">
                                  <p:stCondLst>
                                    <p:cond delay="5000"/>
                                  </p:stCondLst>
                                  <p:childTnLst>
                                    <p:set>
                                      <p:cBhvr>
                                        <p:cTn id="3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EAO</a:t>
            </a:r>
            <a:endParaRPr lang="fr-FR" dirty="0"/>
          </a:p>
        </p:txBody>
      </p:sp>
      <p:sp>
        <p:nvSpPr>
          <p:cNvPr id="5" name="Espace réservé du texte 4"/>
          <p:cNvSpPr>
            <a:spLocks noGrp="1"/>
          </p:cNvSpPr>
          <p:nvPr>
            <p:ph type="body" sz="quarter" idx="10"/>
          </p:nvPr>
        </p:nvSpPr>
        <p:spPr/>
        <p:txBody>
          <a:bodyPr/>
          <a:lstStyle/>
          <a:p>
            <a:r>
              <a:rPr lang="fr-FR" dirty="0" smtClean="0"/>
              <a:t>Proche des machines à enseigner</a:t>
            </a:r>
          </a:p>
          <a:p>
            <a:r>
              <a:rPr lang="fr-FR" dirty="0" smtClean="0"/>
              <a:t>Plusieurs types de systèmes :</a:t>
            </a:r>
          </a:p>
          <a:p>
            <a:pPr lvl="1"/>
            <a:r>
              <a:rPr lang="fr-FR" dirty="0" smtClean="0"/>
              <a:t>Exerciseurs</a:t>
            </a:r>
          </a:p>
          <a:p>
            <a:pPr lvl="1"/>
            <a:r>
              <a:rPr lang="fr-FR" dirty="0" smtClean="0"/>
              <a:t>Jeux</a:t>
            </a:r>
          </a:p>
          <a:p>
            <a:pPr lvl="1"/>
            <a:r>
              <a:rPr lang="fr-FR" dirty="0" smtClean="0"/>
              <a:t>Tutoriels</a:t>
            </a:r>
          </a:p>
          <a:p>
            <a:pPr lvl="1"/>
            <a:r>
              <a:rPr lang="fr-FR" dirty="0" smtClean="0"/>
              <a:t>Séquence : présentation informations et question, analyse réponse, continuation ou branchement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Tutoriels</a:t>
            </a:r>
            <a:endParaRPr lang="fr-FR" dirty="0"/>
          </a:p>
        </p:txBody>
      </p:sp>
      <p:sp>
        <p:nvSpPr>
          <p:cNvPr id="5" name="Espace réservé du texte 4"/>
          <p:cNvSpPr>
            <a:spLocks noGrp="1"/>
          </p:cNvSpPr>
          <p:nvPr>
            <p:ph type="body" sz="quarter" idx="10"/>
          </p:nvPr>
        </p:nvSpPr>
        <p:spPr/>
        <p:txBody>
          <a:bodyPr>
            <a:normAutofit fontScale="92500" lnSpcReduction="20000"/>
          </a:bodyPr>
          <a:lstStyle/>
          <a:p>
            <a:r>
              <a:rPr lang="fr-FR" dirty="0" smtClean="0"/>
              <a:t>But : présenter l’information</a:t>
            </a:r>
          </a:p>
          <a:p>
            <a:r>
              <a:rPr lang="fr-FR" dirty="0" smtClean="0"/>
              <a:t>Approche </a:t>
            </a:r>
            <a:r>
              <a:rPr lang="fr-FR" dirty="0" smtClean="0">
                <a:hlinkClick r:id="rId3" action="ppaction://hlinksldjump"/>
              </a:rPr>
              <a:t>cognitiviste</a:t>
            </a:r>
            <a:endParaRPr lang="fr-FR" dirty="0" smtClean="0"/>
          </a:p>
          <a:p>
            <a:r>
              <a:rPr lang="fr-FR" dirty="0" smtClean="0"/>
              <a:t>Définition (</a:t>
            </a:r>
            <a:r>
              <a:rPr lang="fr-FR" dirty="0" err="1" smtClean="0"/>
              <a:t>wikipédia</a:t>
            </a:r>
            <a:r>
              <a:rPr lang="fr-FR" dirty="0" smtClean="0"/>
              <a:t>) : </a:t>
            </a:r>
          </a:p>
          <a:p>
            <a:pPr lvl="1"/>
            <a:r>
              <a:rPr lang="fr-FR" dirty="0" smtClean="0"/>
              <a:t>« document de tout type permettant d’aider l’utilisateur à se former de manière autonome à un logiciel ou un langage. Il s’agit d’un outil pédagogique  qui peut se présenter sous la forme d’un autre logiciel, d’une vidéo, de document textuel électronique, ou d’instruction détaillées pas à pas. »</a:t>
            </a:r>
          </a:p>
          <a:p>
            <a:r>
              <a:rPr lang="fr-FR" dirty="0" smtClean="0"/>
              <a:t>Exemple : </a:t>
            </a:r>
          </a:p>
          <a:p>
            <a:pPr lvl="1"/>
            <a:r>
              <a:rPr lang="fr-FR" dirty="0" smtClean="0">
                <a:hlinkClick r:id="rId4"/>
              </a:rPr>
              <a:t>http://www.webcyclopedie.com</a:t>
            </a:r>
            <a:endParaRPr lang="fr-FR" dirty="0" smtClean="0"/>
          </a:p>
          <a:p>
            <a:pPr lvl="1"/>
            <a:r>
              <a:rPr lang="fr-FR" dirty="0" smtClean="0">
                <a:hlinkClick r:id="rId5"/>
              </a:rPr>
              <a:t>http://tr.im/S9HF</a:t>
            </a:r>
            <a:endParaRPr lang="fr-FR"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Tutoriels </a:t>
            </a:r>
            <a:r>
              <a:rPr lang="fr-FR" smtClean="0"/>
              <a:t>: architecture</a:t>
            </a:r>
            <a:endParaRPr lang="fr-FR"/>
          </a:p>
        </p:txBody>
      </p:sp>
      <p:pic>
        <p:nvPicPr>
          <p:cNvPr id="6" name="Image 5" descr="tutoriels.png"/>
          <p:cNvPicPr>
            <a:picLocks noChangeAspect="1"/>
          </p:cNvPicPr>
          <p:nvPr/>
        </p:nvPicPr>
        <p:blipFill>
          <a:blip r:embed="rId3"/>
          <a:stretch>
            <a:fillRect/>
          </a:stretch>
        </p:blipFill>
        <p:spPr>
          <a:xfrm>
            <a:off x="3941127" y="2710249"/>
            <a:ext cx="3238500" cy="237172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Exerciseurs</a:t>
            </a:r>
            <a:endParaRPr lang="fr-FR" dirty="0"/>
          </a:p>
        </p:txBody>
      </p:sp>
      <p:sp>
        <p:nvSpPr>
          <p:cNvPr id="5" name="Espace réservé du texte 4"/>
          <p:cNvSpPr>
            <a:spLocks noGrp="1"/>
          </p:cNvSpPr>
          <p:nvPr>
            <p:ph type="body" sz="quarter" idx="10"/>
          </p:nvPr>
        </p:nvSpPr>
        <p:spPr/>
        <p:txBody>
          <a:bodyPr/>
          <a:lstStyle/>
          <a:p>
            <a:r>
              <a:rPr lang="fr-FR" dirty="0" smtClean="0"/>
              <a:t>Inspirés par le béhaviorisme et l’enseignement programmé</a:t>
            </a:r>
          </a:p>
          <a:p>
            <a:pPr lvl="1"/>
            <a:r>
              <a:rPr lang="fr-FR" dirty="0" smtClean="0"/>
              <a:t>Maths : </a:t>
            </a:r>
          </a:p>
          <a:p>
            <a:pPr lvl="2"/>
            <a:r>
              <a:rPr lang="fr-FR" dirty="0" smtClean="0">
                <a:hlinkClick r:id="rId3"/>
              </a:rPr>
              <a:t>http://users.skynet.be/cabri/</a:t>
            </a:r>
            <a:endParaRPr lang="fr-FR" dirty="0" smtClean="0"/>
          </a:p>
          <a:p>
            <a:pPr lvl="2"/>
            <a:r>
              <a:rPr lang="fr-FR" dirty="0" smtClean="0">
                <a:hlinkClick r:id="rId4"/>
              </a:rPr>
              <a:t>http://www.automaths.com/</a:t>
            </a:r>
            <a:endParaRPr lang="fr-FR" dirty="0" smtClean="0"/>
          </a:p>
          <a:p>
            <a:pPr lvl="1"/>
            <a:r>
              <a:rPr lang="fr-FR" dirty="0" smtClean="0"/>
              <a:t>Vocabulaire :</a:t>
            </a:r>
          </a:p>
          <a:p>
            <a:pPr lvl="2"/>
            <a:r>
              <a:rPr lang="fr-FR" dirty="0" smtClean="0">
                <a:hlinkClick r:id="rId5"/>
              </a:rPr>
              <a:t>http://users.skynet.be/providence/vocabulaire/francais/menu.htm</a:t>
            </a:r>
            <a:endParaRPr lang="fr-FR" dirty="0" smtClean="0"/>
          </a:p>
          <a:p>
            <a:endParaRPr lang="fr-FR" dirty="0" smtClean="0"/>
          </a:p>
          <a:p>
            <a:pPr lvl="1"/>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Exerciseurs : architecture</a:t>
            </a:r>
            <a:endParaRPr lang="fr-FR" dirty="0"/>
          </a:p>
        </p:txBody>
      </p:sp>
      <p:pic>
        <p:nvPicPr>
          <p:cNvPr id="6" name="Image 5" descr="exo.png"/>
          <p:cNvPicPr>
            <a:picLocks noChangeAspect="1"/>
          </p:cNvPicPr>
          <p:nvPr/>
        </p:nvPicPr>
        <p:blipFill>
          <a:blip r:embed="rId2"/>
          <a:stretch>
            <a:fillRect/>
          </a:stretch>
        </p:blipFill>
        <p:spPr>
          <a:xfrm>
            <a:off x="3493488" y="2767399"/>
            <a:ext cx="4137025" cy="225742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Jeux éducatifs</a:t>
            </a:r>
            <a:endParaRPr lang="fr-FR" dirty="0"/>
          </a:p>
        </p:txBody>
      </p:sp>
      <p:sp>
        <p:nvSpPr>
          <p:cNvPr id="5" name="Espace réservé du texte 4"/>
          <p:cNvSpPr>
            <a:spLocks noGrp="1"/>
          </p:cNvSpPr>
          <p:nvPr>
            <p:ph type="body" sz="quarter" idx="10"/>
          </p:nvPr>
        </p:nvSpPr>
        <p:spPr/>
        <p:txBody>
          <a:bodyPr>
            <a:normAutofit/>
          </a:bodyPr>
          <a:lstStyle/>
          <a:p>
            <a:r>
              <a:rPr lang="fr-FR" dirty="0" smtClean="0"/>
              <a:t>Principalement béhavioriste</a:t>
            </a:r>
          </a:p>
          <a:p>
            <a:r>
              <a:rPr lang="fr-FR" dirty="0" smtClean="0"/>
              <a:t>Suscite plus la curiosité et l’imagination que les exercices répétés</a:t>
            </a:r>
          </a:p>
          <a:p>
            <a:r>
              <a:rPr lang="fr-FR" dirty="0" smtClean="0"/>
              <a:t>Captiver l’attention et la motivation </a:t>
            </a:r>
          </a:p>
          <a:p>
            <a:r>
              <a:rPr lang="fr-FR" dirty="0" smtClean="0"/>
              <a:t>Exemples : </a:t>
            </a:r>
          </a:p>
          <a:p>
            <a:pPr lvl="1"/>
            <a:r>
              <a:rPr lang="fr-FR" dirty="0" smtClean="0"/>
              <a:t>Adolescents, adultes : </a:t>
            </a:r>
          </a:p>
          <a:p>
            <a:pPr lvl="2"/>
            <a:r>
              <a:rPr lang="fr-FR" dirty="0" smtClean="0">
                <a:hlinkClick r:id="rId2"/>
              </a:rPr>
              <a:t>http://users.skynet.be/bd/connaistulanatomie</a:t>
            </a:r>
            <a:endParaRPr lang="fr-FR" dirty="0" smtClean="0"/>
          </a:p>
          <a:p>
            <a:pPr lvl="1"/>
            <a:r>
              <a:rPr lang="fr-FR" dirty="0" smtClean="0"/>
              <a:t>Enfants :</a:t>
            </a:r>
          </a:p>
          <a:p>
            <a:pPr lvl="2"/>
            <a:r>
              <a:rPr lang="fr-FR" dirty="0" smtClean="0">
                <a:hlinkClick r:id="rId3"/>
              </a:rPr>
              <a:t>http://uptoten.com/enfants/uptoten-home.html</a:t>
            </a:r>
            <a:endParaRPr lang="fr-FR"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a:xfrm>
            <a:off x="1981606" y="36000"/>
            <a:ext cx="7162394" cy="992095"/>
          </a:xfrm>
        </p:spPr>
        <p:txBody>
          <a:bodyPr/>
          <a:lstStyle/>
          <a:p>
            <a:r>
              <a:rPr lang="fr-FR" dirty="0" smtClean="0"/>
              <a:t>Jeux éducatifs : architecture</a:t>
            </a:r>
            <a:endParaRPr lang="fr-FR" dirty="0"/>
          </a:p>
        </p:txBody>
      </p:sp>
      <p:sp>
        <p:nvSpPr>
          <p:cNvPr id="6" name="Bouton d'action : Accueil 5">
            <a:hlinkClick r:id="rId2" action="ppaction://hlinksldjump"/>
          </p:cNvPr>
          <p:cNvSpPr>
            <a:spLocks noChangeAspect="1"/>
          </p:cNvSpPr>
          <p:nvPr/>
        </p:nvSpPr>
        <p:spPr>
          <a:xfrm>
            <a:off x="8607287" y="6010222"/>
            <a:ext cx="536713" cy="540000"/>
          </a:xfrm>
          <a:prstGeom prst="actionButtonHome">
            <a:avLst/>
          </a:prstGeom>
          <a:ln/>
        </p:spPr>
        <p:style>
          <a:lnRef idx="1">
            <a:schemeClr val="accent4"/>
          </a:lnRef>
          <a:fillRef idx="2">
            <a:schemeClr val="accent4"/>
          </a:fillRef>
          <a:effectRef idx="1">
            <a:schemeClr val="accent4"/>
          </a:effectRef>
          <a:fontRef idx="minor">
            <a:schemeClr val="dk1"/>
          </a:fontRef>
        </p:style>
      </p:sp>
      <p:pic>
        <p:nvPicPr>
          <p:cNvPr id="8" name="Image 7" descr="jeux.png"/>
          <p:cNvPicPr>
            <a:picLocks noChangeAspect="1"/>
          </p:cNvPicPr>
          <p:nvPr/>
        </p:nvPicPr>
        <p:blipFill>
          <a:blip r:embed="rId3"/>
          <a:stretch>
            <a:fillRect/>
          </a:stretch>
        </p:blipFill>
        <p:spPr>
          <a:xfrm>
            <a:off x="3494291" y="2163763"/>
            <a:ext cx="4137025" cy="22574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Intelligence Artificielle</a:t>
            </a:r>
            <a:endParaRPr lang="fr-FR" dirty="0"/>
          </a:p>
        </p:txBody>
      </p:sp>
      <p:sp>
        <p:nvSpPr>
          <p:cNvPr id="5" name="Espace réservé du texte 4"/>
          <p:cNvSpPr>
            <a:spLocks noGrp="1"/>
          </p:cNvSpPr>
          <p:nvPr>
            <p:ph type="body" sz="quarter" idx="10"/>
          </p:nvPr>
        </p:nvSpPr>
        <p:spPr/>
        <p:txBody>
          <a:bodyPr/>
          <a:lstStyle/>
          <a:p>
            <a:r>
              <a:rPr lang="fr-FR" dirty="0" smtClean="0"/>
              <a:t>Systèmes experts</a:t>
            </a:r>
          </a:p>
          <a:p>
            <a:pPr lvl="1"/>
            <a:r>
              <a:rPr lang="fr-FR" dirty="0" smtClean="0"/>
              <a:t>Trouver le même résultat que l’expert avec le même raisonnement</a:t>
            </a:r>
          </a:p>
          <a:p>
            <a:pPr lvl="1"/>
            <a:r>
              <a:rPr lang="fr-FR" dirty="0" smtClean="0"/>
              <a:t>Exemples :</a:t>
            </a:r>
          </a:p>
          <a:p>
            <a:pPr lvl="2"/>
            <a:r>
              <a:rPr lang="fr-FR" dirty="0" err="1" smtClean="0"/>
              <a:t>Mycin</a:t>
            </a:r>
            <a:endParaRPr lang="fr-FR" dirty="0" smtClean="0"/>
          </a:p>
          <a:p>
            <a:pPr lvl="2"/>
            <a:r>
              <a:rPr lang="fr-FR" dirty="0" err="1" smtClean="0"/>
              <a:t>Dendral</a:t>
            </a:r>
            <a:endParaRPr lang="fr-FR" dirty="0" smtClean="0"/>
          </a:p>
          <a:p>
            <a:r>
              <a:rPr lang="fr-FR" dirty="0" smtClean="0"/>
              <a:t>TAL</a:t>
            </a:r>
            <a:endParaRPr lang="fr-FR" dirty="0"/>
          </a:p>
        </p:txBody>
      </p:sp>
      <p:grpSp>
        <p:nvGrpSpPr>
          <p:cNvPr id="8" name="Grouper 7"/>
          <p:cNvGrpSpPr/>
          <p:nvPr/>
        </p:nvGrpSpPr>
        <p:grpSpPr>
          <a:xfrm>
            <a:off x="2171700" y="1787722"/>
            <a:ext cx="6972300" cy="2362200"/>
            <a:chOff x="2171700" y="1787722"/>
            <a:chExt cx="6972300" cy="2362200"/>
          </a:xfrm>
        </p:grpSpPr>
        <p:sp>
          <p:nvSpPr>
            <p:cNvPr id="7" name="Rectangle à coins arrondis 6"/>
            <p:cNvSpPr/>
            <p:nvPr/>
          </p:nvSpPr>
          <p:spPr>
            <a:xfrm>
              <a:off x="2171700" y="1787722"/>
              <a:ext cx="6972300" cy="2362200"/>
            </a:xfrm>
            <a:prstGeom prst="roundRect">
              <a:avLst/>
            </a:prstGeom>
            <a:solidFill>
              <a:schemeClr val="bg1">
                <a:alpha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a:blip r:embed="rId3"/>
            <a:stretch>
              <a:fillRect/>
            </a:stretch>
          </p:blipFill>
          <p:spPr>
            <a:xfrm>
              <a:off x="3181350" y="1787722"/>
              <a:ext cx="4953000" cy="2362200"/>
            </a:xfrm>
            <a:prstGeom prst="rect">
              <a:avLst/>
            </a:prstGeom>
          </p:spPr>
        </p:pic>
      </p:grpSp>
      <p:sp>
        <p:nvSpPr>
          <p:cNvPr id="9" name="Bouton d'action : Accueil 8">
            <a:hlinkClick r:id="rId4" action="ppaction://hlinksldjump"/>
          </p:cNvPr>
          <p:cNvSpPr>
            <a:spLocks noChangeAspect="1"/>
          </p:cNvSpPr>
          <p:nvPr/>
        </p:nvSpPr>
        <p:spPr>
          <a:xfrm>
            <a:off x="8609040" y="6015262"/>
            <a:ext cx="534960" cy="534960"/>
          </a:xfrm>
          <a:prstGeom prst="actionButtonHome">
            <a:avLst/>
          </a:prstGeom>
          <a:ln/>
        </p:spPr>
        <p:style>
          <a:lnRef idx="1">
            <a:schemeClr val="accent4"/>
          </a:lnRef>
          <a:fillRef idx="2">
            <a:schemeClr val="accent4"/>
          </a:fillRef>
          <a:effectRef idx="1">
            <a:schemeClr val="accent4"/>
          </a:effectRef>
          <a:fontRef idx="minor">
            <a:schemeClr val="dk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500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Tuteurs intelligents</a:t>
            </a:r>
            <a:endParaRPr lang="fr-FR" dirty="0"/>
          </a:p>
        </p:txBody>
      </p:sp>
      <p:sp>
        <p:nvSpPr>
          <p:cNvPr id="5" name="Espace réservé du texte 4"/>
          <p:cNvSpPr>
            <a:spLocks noGrp="1"/>
          </p:cNvSpPr>
          <p:nvPr>
            <p:ph type="body" sz="quarter" idx="10"/>
          </p:nvPr>
        </p:nvSpPr>
        <p:spPr/>
        <p:txBody>
          <a:bodyPr>
            <a:normAutofit lnSpcReduction="10000"/>
          </a:bodyPr>
          <a:lstStyle/>
          <a:p>
            <a:r>
              <a:rPr lang="fr-FR" dirty="0" smtClean="0"/>
              <a:t>1</a:t>
            </a:r>
            <a:r>
              <a:rPr lang="fr-FR" baseline="30000" dirty="0" smtClean="0"/>
              <a:t>ers</a:t>
            </a:r>
            <a:r>
              <a:rPr lang="fr-FR" dirty="0" smtClean="0"/>
              <a:t> tuteurs intelligents, années 70 :</a:t>
            </a:r>
          </a:p>
          <a:p>
            <a:pPr lvl="1"/>
            <a:r>
              <a:rPr lang="fr-FR" dirty="0" smtClean="0"/>
              <a:t>SCHOLAR (</a:t>
            </a:r>
            <a:r>
              <a:rPr lang="fr-FR" dirty="0" err="1" smtClean="0"/>
              <a:t>Carbonnell</a:t>
            </a:r>
            <a:r>
              <a:rPr lang="fr-FR" dirty="0" smtClean="0"/>
              <a:t>)</a:t>
            </a:r>
          </a:p>
          <a:p>
            <a:pPr lvl="2"/>
            <a:r>
              <a:rPr lang="fr-FR" dirty="0" smtClean="0"/>
              <a:t>Plutôt que de devoir prévoir toutes les réponses (et questions) possibles</a:t>
            </a:r>
          </a:p>
          <a:p>
            <a:pPr lvl="3"/>
            <a:r>
              <a:rPr lang="fr-FR" dirty="0" smtClean="0"/>
              <a:t>Base de connaissances</a:t>
            </a:r>
          </a:p>
          <a:p>
            <a:pPr lvl="3"/>
            <a:r>
              <a:rPr lang="fr-FR" dirty="0" smtClean="0"/>
              <a:t>TAL pour les interactions</a:t>
            </a:r>
          </a:p>
          <a:p>
            <a:pPr lvl="3"/>
            <a:r>
              <a:rPr lang="fr-FR" dirty="0" smtClean="0"/>
              <a:t>Fonctionnement en questions / réponses (avec inversion des rôles)</a:t>
            </a:r>
          </a:p>
          <a:p>
            <a:pPr lvl="1"/>
            <a:r>
              <a:rPr lang="fr-FR" dirty="0" smtClean="0"/>
              <a:t>WHY (Stevens et Collins)</a:t>
            </a:r>
          </a:p>
          <a:p>
            <a:pPr lvl="2"/>
            <a:r>
              <a:rPr lang="fr-FR" dirty="0" smtClean="0"/>
              <a:t>Justification des réponses</a:t>
            </a:r>
          </a:p>
          <a:p>
            <a:pPr lvl="2"/>
            <a:r>
              <a:rPr lang="fr-FR" dirty="0" smtClean="0"/>
              <a:t>Règles pour choisir les questions</a:t>
            </a:r>
          </a:p>
          <a:p>
            <a:pPr lvl="1"/>
            <a:r>
              <a:rPr lang="fr-FR" dirty="0" smtClean="0"/>
              <a:t>GUIDON (</a:t>
            </a:r>
            <a:r>
              <a:rPr lang="fr-FR" dirty="0" err="1" smtClean="0"/>
              <a:t>Clancey</a:t>
            </a:r>
            <a:r>
              <a:rPr lang="fr-FR" dirty="0" smtClean="0"/>
              <a:t>)</a:t>
            </a:r>
          </a:p>
          <a:p>
            <a:pPr lvl="2"/>
            <a:r>
              <a:rPr lang="fr-FR" dirty="0" smtClean="0"/>
              <a:t>Réutilisation de </a:t>
            </a:r>
            <a:r>
              <a:rPr lang="fr-FR" dirty="0" err="1" smtClean="0"/>
              <a:t>Mycin</a:t>
            </a:r>
            <a:r>
              <a:rPr lang="fr-FR" dirty="0" smtClean="0"/>
              <a:t>, cas d’étude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fontScale="90000"/>
          </a:bodyPr>
          <a:lstStyle/>
          <a:p>
            <a:r>
              <a:rPr lang="fr-FR" dirty="0" smtClean="0"/>
              <a:t>Tuteurs Intelligents : architecture</a:t>
            </a:r>
            <a:endParaRPr lang="fr-FR" dirty="0"/>
          </a:p>
        </p:txBody>
      </p:sp>
      <p:pic>
        <p:nvPicPr>
          <p:cNvPr id="7" name="Image 6" descr="IT.png"/>
          <p:cNvPicPr>
            <a:picLocks noChangeAspect="1"/>
          </p:cNvPicPr>
          <p:nvPr/>
        </p:nvPicPr>
        <p:blipFill>
          <a:blip r:embed="rId2"/>
          <a:stretch>
            <a:fillRect/>
          </a:stretch>
        </p:blipFill>
        <p:spPr>
          <a:xfrm>
            <a:off x="2253650" y="2207011"/>
            <a:ext cx="6616700" cy="33782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TI : Modèle du domaine</a:t>
            </a:r>
            <a:endParaRPr lang="fr-FR" dirty="0"/>
          </a:p>
        </p:txBody>
      </p:sp>
      <p:sp>
        <p:nvSpPr>
          <p:cNvPr id="5" name="Espace réservé du texte 4"/>
          <p:cNvSpPr>
            <a:spLocks noGrp="1"/>
          </p:cNvSpPr>
          <p:nvPr>
            <p:ph type="body" sz="quarter" idx="10"/>
          </p:nvPr>
        </p:nvSpPr>
        <p:spPr/>
        <p:txBody>
          <a:bodyPr/>
          <a:lstStyle/>
          <a:p>
            <a:r>
              <a:rPr lang="fr-FR" dirty="0" smtClean="0"/>
              <a:t>Expertise du domaine</a:t>
            </a:r>
          </a:p>
          <a:p>
            <a:r>
              <a:rPr lang="fr-FR" dirty="0" smtClean="0"/>
              <a:t>Représentation des connaissances selon des modalités différentes :</a:t>
            </a:r>
          </a:p>
          <a:p>
            <a:pPr lvl="1"/>
            <a:r>
              <a:rPr lang="fr-FR" dirty="0" smtClean="0"/>
              <a:t>SCHOLAR : réseau sémantique d’objets et de concepts</a:t>
            </a:r>
          </a:p>
          <a:p>
            <a:pPr lvl="1"/>
            <a:r>
              <a:rPr lang="fr-FR" dirty="0" smtClean="0"/>
              <a:t>GUIDON : règles de MYCIN, réorganisées sous forme d’arbres en cas d’études, qui servent de trame à l’échange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TI : modèle de l’élève</a:t>
            </a:r>
            <a:endParaRPr lang="fr-FR" dirty="0"/>
          </a:p>
        </p:txBody>
      </p:sp>
      <p:sp>
        <p:nvSpPr>
          <p:cNvPr id="5" name="Espace réservé du texte 4"/>
          <p:cNvSpPr>
            <a:spLocks noGrp="1"/>
          </p:cNvSpPr>
          <p:nvPr>
            <p:ph type="body" sz="quarter" idx="10"/>
          </p:nvPr>
        </p:nvSpPr>
        <p:spPr/>
        <p:txBody>
          <a:bodyPr/>
          <a:lstStyle/>
          <a:p>
            <a:r>
              <a:rPr lang="fr-FR" dirty="0" smtClean="0"/>
              <a:t>Indispensable pour adapter l’enseignement à l’apprenant</a:t>
            </a:r>
          </a:p>
          <a:p>
            <a:r>
              <a:rPr lang="fr-FR" dirty="0" smtClean="0"/>
              <a:t>Constitué dynamiquement</a:t>
            </a:r>
          </a:p>
          <a:p>
            <a:r>
              <a:rPr lang="fr-FR" dirty="0" smtClean="0"/>
              <a:t>2 méthodes :</a:t>
            </a:r>
          </a:p>
          <a:p>
            <a:pPr lvl="1"/>
            <a:r>
              <a:rPr lang="fr-FR" dirty="0" smtClean="0"/>
              <a:t>Expertise partielle : les connaissances de l’élève constituent un sous-ensemble des connaissances du domaine</a:t>
            </a:r>
          </a:p>
          <a:p>
            <a:pPr lvl="1"/>
            <a:r>
              <a:rPr lang="fr-FR" dirty="0" smtClean="0"/>
              <a:t>Modèle différentiel : détermination des </a:t>
            </a:r>
            <a:r>
              <a:rPr lang="fr-FR" dirty="0" err="1" smtClean="0"/>
              <a:t>misconceptions</a:t>
            </a:r>
            <a:r>
              <a:rPr lang="fr-FR" dirty="0" smtClean="0"/>
              <a:t> de l’élève (connaissances de l’élève contredisant celles du domaine)</a:t>
            </a:r>
            <a:endParaRPr lang="fr-F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TI : module pédagogique</a:t>
            </a:r>
            <a:endParaRPr lang="fr-FR" dirty="0"/>
          </a:p>
        </p:txBody>
      </p:sp>
      <p:sp>
        <p:nvSpPr>
          <p:cNvPr id="5" name="Espace réservé du texte 4"/>
          <p:cNvSpPr>
            <a:spLocks noGrp="1"/>
          </p:cNvSpPr>
          <p:nvPr>
            <p:ph type="body" sz="quarter" idx="10"/>
          </p:nvPr>
        </p:nvSpPr>
        <p:spPr/>
        <p:txBody>
          <a:bodyPr>
            <a:normAutofit fontScale="92500" lnSpcReduction="20000"/>
          </a:bodyPr>
          <a:lstStyle/>
          <a:p>
            <a:r>
              <a:rPr lang="fr-FR" dirty="0" smtClean="0"/>
              <a:t>Joue le rôle de l’enseignant</a:t>
            </a:r>
          </a:p>
          <a:p>
            <a:r>
              <a:rPr lang="fr-FR" dirty="0" smtClean="0"/>
              <a:t>Définit la stratégie d’enseignement</a:t>
            </a:r>
          </a:p>
          <a:p>
            <a:r>
              <a:rPr lang="fr-FR" dirty="0" smtClean="0"/>
              <a:t>Doit répondre à 3 questions (</a:t>
            </a:r>
            <a:r>
              <a:rPr lang="fr-FR" dirty="0" err="1" smtClean="0"/>
              <a:t>Bruillard</a:t>
            </a:r>
            <a:r>
              <a:rPr lang="fr-FR" dirty="0" smtClean="0"/>
              <a:t> </a:t>
            </a:r>
            <a:r>
              <a:rPr lang="fr-FR" i="1" dirty="0" smtClean="0"/>
              <a:t>et al.</a:t>
            </a:r>
            <a:r>
              <a:rPr lang="fr-FR" dirty="0" smtClean="0"/>
              <a:t>, 2000) :</a:t>
            </a:r>
          </a:p>
          <a:p>
            <a:pPr lvl="1"/>
            <a:r>
              <a:rPr lang="fr-FR" dirty="0" smtClean="0"/>
              <a:t>de quelles connaissances supplémentaires a-t-on besoin pour expliquer et comment les recueillir ?</a:t>
            </a:r>
          </a:p>
          <a:p>
            <a:pPr lvl="1"/>
            <a:r>
              <a:rPr lang="fr-FR" dirty="0" smtClean="0"/>
              <a:t>comment comprendre le problème rencontré par l’élève quand il demande pourquoi ou pourquoi pas ?</a:t>
            </a:r>
          </a:p>
          <a:p>
            <a:pPr lvl="1"/>
            <a:r>
              <a:rPr lang="fr-FR" dirty="0" smtClean="0"/>
              <a:t>comment prendre en compte le contexte pour ne pas répéter inlassablement la même explication et diversifier les points de vue ?</a:t>
            </a:r>
            <a:endParaRPr lang="fr-FR" dirty="0"/>
          </a:p>
        </p:txBody>
      </p:sp>
      <p:sp>
        <p:nvSpPr>
          <p:cNvPr id="6" name="Bouton d'action : Accueil 5">
            <a:hlinkClick r:id="rId3" action="ppaction://hlinksldjump"/>
          </p:cNvPr>
          <p:cNvSpPr>
            <a:spLocks/>
          </p:cNvSpPr>
          <p:nvPr/>
        </p:nvSpPr>
        <p:spPr>
          <a:xfrm>
            <a:off x="8604001" y="6010222"/>
            <a:ext cx="539999" cy="540000"/>
          </a:xfrm>
          <a:prstGeom prst="actionButtonHome">
            <a:avLst/>
          </a:prstGeom>
          <a:ln/>
        </p:spPr>
        <p:style>
          <a:lnRef idx="1">
            <a:schemeClr val="accent4"/>
          </a:lnRef>
          <a:fillRef idx="2">
            <a:schemeClr val="accent4"/>
          </a:fillRef>
          <a:effectRef idx="1">
            <a:schemeClr val="accent4"/>
          </a:effectRef>
          <a:fontRef idx="minor">
            <a:schemeClr val="dk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err="1" smtClean="0"/>
              <a:t>Micromondes</a:t>
            </a:r>
            <a:endParaRPr lang="fr-FR" dirty="0"/>
          </a:p>
        </p:txBody>
      </p:sp>
      <p:sp>
        <p:nvSpPr>
          <p:cNvPr id="5" name="Espace réservé du texte 4"/>
          <p:cNvSpPr>
            <a:spLocks noGrp="1"/>
          </p:cNvSpPr>
          <p:nvPr>
            <p:ph type="body" sz="quarter" idx="10"/>
          </p:nvPr>
        </p:nvSpPr>
        <p:spPr/>
        <p:txBody>
          <a:bodyPr>
            <a:normAutofit fontScale="92500" lnSpcReduction="20000"/>
          </a:bodyPr>
          <a:lstStyle/>
          <a:p>
            <a:r>
              <a:rPr lang="fr-FR" dirty="0" smtClean="0"/>
              <a:t>« environnements de découverte fondés sur une approche constructiviste de l’apprentissage » (</a:t>
            </a:r>
            <a:r>
              <a:rPr lang="fr-FR" dirty="0" err="1" smtClean="0"/>
              <a:t>Zampa</a:t>
            </a:r>
            <a:r>
              <a:rPr lang="fr-FR" dirty="0" smtClean="0"/>
              <a:t>)</a:t>
            </a:r>
          </a:p>
          <a:p>
            <a:r>
              <a:rPr lang="fr-FR" dirty="0" err="1" smtClean="0"/>
              <a:t>Papert</a:t>
            </a:r>
            <a:r>
              <a:rPr lang="fr-FR" dirty="0" smtClean="0"/>
              <a:t> : « l’ordinateur doit permettre de concrétiser (et de personnaliser) le domaine formel »</a:t>
            </a:r>
          </a:p>
          <a:p>
            <a:r>
              <a:rPr lang="fr-FR" dirty="0" smtClean="0"/>
              <a:t>But : utiliser les connaissances de l’apprenant sur le fonctionnement d’objets réels </a:t>
            </a:r>
          </a:p>
          <a:p>
            <a:pPr lvl="1"/>
            <a:r>
              <a:rPr lang="fr-FR" dirty="0" smtClean="0"/>
              <a:t>Transposition et formalisation</a:t>
            </a:r>
          </a:p>
          <a:p>
            <a:pPr lvl="1"/>
            <a:r>
              <a:rPr lang="fr-FR" dirty="0" smtClean="0"/>
              <a:t>Lien entre réel et formel</a:t>
            </a:r>
          </a:p>
          <a:p>
            <a:pPr lvl="1"/>
            <a:r>
              <a:rPr lang="fr-FR" dirty="0" smtClean="0"/>
              <a:t>Rétroaction immédiate =&gt; contrôle de l’erreur</a:t>
            </a:r>
          </a:p>
          <a:p>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dirty="0" err="1" smtClean="0"/>
              <a:t>Micromondes</a:t>
            </a:r>
            <a:r>
              <a:rPr lang="fr-FR" dirty="0" smtClean="0"/>
              <a:t> : schéma général </a:t>
            </a:r>
            <a:r>
              <a:rPr lang="fr-FR" sz="3000" dirty="0" smtClean="0"/>
              <a:t>[</a:t>
            </a:r>
            <a:r>
              <a:rPr lang="fr-FR" sz="3000" dirty="0" err="1"/>
              <a:t>Bruillard</a:t>
            </a:r>
            <a:r>
              <a:rPr lang="fr-FR" sz="3000" dirty="0"/>
              <a:t>,  1997]</a:t>
            </a:r>
          </a:p>
        </p:txBody>
      </p:sp>
      <p:pic>
        <p:nvPicPr>
          <p:cNvPr id="7" name="Image 6" descr="bruillard micromondes.png"/>
          <p:cNvPicPr>
            <a:picLocks noChangeAspect="1"/>
          </p:cNvPicPr>
          <p:nvPr/>
        </p:nvPicPr>
        <p:blipFill>
          <a:blip r:embed="rId3"/>
          <a:stretch>
            <a:fillRect/>
          </a:stretch>
        </p:blipFill>
        <p:spPr>
          <a:xfrm>
            <a:off x="2628900" y="1289890"/>
            <a:ext cx="6208906" cy="3206648"/>
          </a:xfrm>
          <a:prstGeom prst="rect">
            <a:avLst/>
          </a:prstGeom>
        </p:spPr>
      </p:pic>
      <p:sp>
        <p:nvSpPr>
          <p:cNvPr id="8" name="Espace réservé du texte 6"/>
          <p:cNvSpPr>
            <a:spLocks noGrp="1"/>
          </p:cNvSpPr>
          <p:nvPr>
            <p:ph type="body" sz="quarter" idx="10"/>
          </p:nvPr>
        </p:nvSpPr>
        <p:spPr>
          <a:xfrm>
            <a:off x="1980000" y="1242000"/>
            <a:ext cx="7164000" cy="5308222"/>
          </a:xfrm>
        </p:spPr>
        <p:txBody>
          <a:bodyPr>
            <a:normAutofit lnSpcReduction="10000"/>
          </a:bodyPr>
          <a:lstStyle/>
          <a:p>
            <a:endParaRPr lang="fr-FR" dirty="0" smtClean="0"/>
          </a:p>
          <a:p>
            <a:endParaRPr lang="fr-FR" dirty="0" smtClean="0"/>
          </a:p>
          <a:p>
            <a:endParaRPr lang="fr-FR" dirty="0" smtClean="0"/>
          </a:p>
          <a:p>
            <a:endParaRPr lang="fr-FR" dirty="0" smtClean="0"/>
          </a:p>
          <a:p>
            <a:endParaRPr lang="fr-FR" dirty="0" smtClean="0"/>
          </a:p>
          <a:p>
            <a:endParaRPr lang="fr-FR" dirty="0" smtClean="0"/>
          </a:p>
          <a:p>
            <a:r>
              <a:rPr lang="fr-FR" dirty="0" smtClean="0"/>
              <a:t>Exemples :</a:t>
            </a:r>
          </a:p>
          <a:p>
            <a:pPr lvl="1"/>
            <a:r>
              <a:rPr lang="fr-FR" dirty="0" smtClean="0"/>
              <a:t>Logo (maths)</a:t>
            </a:r>
          </a:p>
          <a:p>
            <a:pPr lvl="1"/>
            <a:r>
              <a:rPr lang="fr-FR" dirty="0" err="1" smtClean="0"/>
              <a:t>Phun</a:t>
            </a:r>
            <a:r>
              <a:rPr lang="fr-FR" dirty="0" smtClean="0"/>
              <a:t> (physique) </a:t>
            </a:r>
          </a:p>
          <a:p>
            <a:pPr lvl="2"/>
            <a:r>
              <a:rPr lang="fr-FR" dirty="0" smtClean="0"/>
              <a:t>http://</a:t>
            </a:r>
            <a:r>
              <a:rPr lang="fr-FR" dirty="0" err="1" smtClean="0"/>
              <a:t>www.phunland.com/wiki/Home</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7"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8" end="8"/>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err="1" smtClean="0"/>
              <a:t>Micromondes</a:t>
            </a:r>
            <a:r>
              <a:rPr lang="fr-FR" dirty="0" smtClean="0"/>
              <a:t> : simulateur</a:t>
            </a:r>
            <a:endParaRPr lang="fr-FR" dirty="0"/>
          </a:p>
        </p:txBody>
      </p:sp>
      <p:sp>
        <p:nvSpPr>
          <p:cNvPr id="5" name="Espace réservé du texte 4"/>
          <p:cNvSpPr>
            <a:spLocks noGrp="1"/>
          </p:cNvSpPr>
          <p:nvPr>
            <p:ph type="body" sz="quarter" idx="10"/>
          </p:nvPr>
        </p:nvSpPr>
        <p:spPr/>
        <p:txBody>
          <a:bodyPr/>
          <a:lstStyle/>
          <a:p>
            <a:r>
              <a:rPr lang="fr-FR" dirty="0" smtClean="0"/>
              <a:t>Un objet du modèle interne est décrit par ses attributs et ses méthodes qui lui sont propres</a:t>
            </a:r>
          </a:p>
          <a:p>
            <a:r>
              <a:rPr lang="fr-FR" dirty="0" smtClean="0"/>
              <a:t>Il est dans un certain état et peut évoluer</a:t>
            </a:r>
          </a:p>
          <a:p>
            <a:r>
              <a:rPr lang="fr-FR" dirty="0" smtClean="0"/>
              <a:t>L’élève accède aux informations du modèle interne et peut agir dessus</a:t>
            </a:r>
          </a:p>
          <a:p>
            <a:r>
              <a:rPr lang="fr-FR" dirty="0" smtClean="0"/>
              <a:t>Tout se réalise suivant une unité d’action, de lieu et de temps.</a:t>
            </a:r>
            <a:endParaRPr lang="fr-F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dirty="0" err="1" smtClean="0"/>
              <a:t>Micromondes</a:t>
            </a:r>
            <a:r>
              <a:rPr lang="fr-FR" dirty="0" smtClean="0"/>
              <a:t> : architecture </a:t>
            </a:r>
            <a:r>
              <a:rPr lang="fr-FR" sz="3000" dirty="0" smtClean="0"/>
              <a:t>[</a:t>
            </a:r>
            <a:r>
              <a:rPr lang="fr-FR" sz="3000" dirty="0" err="1" smtClean="0"/>
              <a:t>Gibaud</a:t>
            </a:r>
            <a:r>
              <a:rPr lang="fr-FR" sz="3000" dirty="0" smtClean="0"/>
              <a:t>, 1993]</a:t>
            </a:r>
            <a:endParaRPr lang="fr-FR" sz="3000" dirty="0"/>
          </a:p>
        </p:txBody>
      </p:sp>
      <p:pic>
        <p:nvPicPr>
          <p:cNvPr id="6" name="Image 5" descr="mmonde.png"/>
          <p:cNvPicPr>
            <a:picLocks noChangeAspect="1"/>
          </p:cNvPicPr>
          <p:nvPr/>
        </p:nvPicPr>
        <p:blipFill>
          <a:blip r:embed="rId2"/>
          <a:stretch>
            <a:fillRect/>
          </a:stretch>
        </p:blipFill>
        <p:spPr>
          <a:xfrm>
            <a:off x="2860075" y="2495936"/>
            <a:ext cx="5403850" cy="280035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dirty="0" err="1" smtClean="0"/>
              <a:t>Micromondes</a:t>
            </a:r>
            <a:r>
              <a:rPr lang="fr-FR" dirty="0" smtClean="0"/>
              <a:t> : le modèle de l’élève</a:t>
            </a:r>
            <a:endParaRPr lang="fr-FR" dirty="0"/>
          </a:p>
        </p:txBody>
      </p:sp>
      <p:sp>
        <p:nvSpPr>
          <p:cNvPr id="5" name="Espace réservé du texte 4"/>
          <p:cNvSpPr>
            <a:spLocks noGrp="1"/>
          </p:cNvSpPr>
          <p:nvPr>
            <p:ph type="body" sz="quarter" idx="10"/>
          </p:nvPr>
        </p:nvSpPr>
        <p:spPr/>
        <p:txBody>
          <a:bodyPr/>
          <a:lstStyle/>
          <a:p>
            <a:r>
              <a:rPr lang="fr-FR" dirty="0" smtClean="0"/>
              <a:t>N’estime pas les connaissances de l’élève</a:t>
            </a:r>
          </a:p>
          <a:p>
            <a:r>
              <a:rPr lang="fr-FR" dirty="0" smtClean="0"/>
              <a:t>Gestion du suivi de l’apprenant dans l’espace à 3 dimensions (espace, temps, action) du </a:t>
            </a:r>
            <a:r>
              <a:rPr lang="fr-FR" dirty="0" err="1" smtClean="0"/>
              <a:t>micromonde</a:t>
            </a:r>
            <a:endParaRPr lang="fr-F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dirty="0" err="1" smtClean="0"/>
              <a:t>Micromondes</a:t>
            </a:r>
            <a:r>
              <a:rPr lang="fr-FR" dirty="0" smtClean="0"/>
              <a:t> : le contrôle pédagogique</a:t>
            </a:r>
            <a:endParaRPr lang="fr-FR" dirty="0"/>
          </a:p>
        </p:txBody>
      </p:sp>
      <p:sp>
        <p:nvSpPr>
          <p:cNvPr id="5" name="Espace réservé du texte 4"/>
          <p:cNvSpPr>
            <a:spLocks noGrp="1"/>
          </p:cNvSpPr>
          <p:nvPr>
            <p:ph type="body" sz="quarter" idx="10"/>
          </p:nvPr>
        </p:nvSpPr>
        <p:spPr/>
        <p:txBody>
          <a:bodyPr/>
          <a:lstStyle/>
          <a:p>
            <a:r>
              <a:rPr lang="fr-FR" dirty="0" smtClean="0"/>
              <a:t>Concerne l’enseignant</a:t>
            </a:r>
          </a:p>
          <a:p>
            <a:r>
              <a:rPr lang="fr-FR" dirty="0" smtClean="0"/>
              <a:t>Renvoie à 3 types de prise en charge :</a:t>
            </a:r>
          </a:p>
          <a:p>
            <a:pPr lvl="1"/>
            <a:r>
              <a:rPr lang="fr-FR" dirty="0" smtClean="0"/>
              <a:t>Progrès de l’élève</a:t>
            </a:r>
          </a:p>
          <a:p>
            <a:pPr lvl="1"/>
            <a:r>
              <a:rPr lang="fr-FR" dirty="0" smtClean="0"/>
              <a:t>Données du simulateur</a:t>
            </a:r>
          </a:p>
          <a:p>
            <a:pPr lvl="1"/>
            <a:r>
              <a:rPr lang="fr-FR" dirty="0" err="1" smtClean="0"/>
              <a:t>Méta-contrôle</a:t>
            </a:r>
            <a:r>
              <a:rPr lang="fr-FR" dirty="0" smtClean="0"/>
              <a:t> du </a:t>
            </a:r>
            <a:r>
              <a:rPr lang="fr-FR" dirty="0" err="1" smtClean="0"/>
              <a:t>micromonde</a:t>
            </a:r>
            <a:endParaRPr lang="fr-FR" dirty="0"/>
          </a:p>
        </p:txBody>
      </p:sp>
      <p:sp>
        <p:nvSpPr>
          <p:cNvPr id="6" name="Bouton d'action : Accueil 5">
            <a:hlinkClick r:id="" action="ppaction://noaction"/>
          </p:cNvPr>
          <p:cNvSpPr>
            <a:spLocks/>
          </p:cNvSpPr>
          <p:nvPr/>
        </p:nvSpPr>
        <p:spPr>
          <a:xfrm>
            <a:off x="8604001" y="6010222"/>
            <a:ext cx="539999" cy="540000"/>
          </a:xfrm>
          <a:prstGeom prst="actionButtonHome">
            <a:avLst/>
          </a:prstGeom>
          <a:ln/>
        </p:spPr>
        <p:style>
          <a:lnRef idx="1">
            <a:schemeClr val="accent4"/>
          </a:lnRef>
          <a:fillRef idx="2">
            <a:schemeClr val="accent4"/>
          </a:fillRef>
          <a:effectRef idx="1">
            <a:schemeClr val="accent4"/>
          </a:effectRef>
          <a:fontRef idx="minor">
            <a:schemeClr val="dk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smtClean="0"/>
              <a:t>Environnements d’apprentissage ouverts</a:t>
            </a:r>
            <a:endParaRPr lang="fr-FR" dirty="0"/>
          </a:p>
        </p:txBody>
      </p:sp>
      <p:sp>
        <p:nvSpPr>
          <p:cNvPr id="7" name="Espace réservé du texte 6"/>
          <p:cNvSpPr>
            <a:spLocks noGrp="1"/>
          </p:cNvSpPr>
          <p:nvPr>
            <p:ph type="body" sz="quarter" idx="10"/>
          </p:nvPr>
        </p:nvSpPr>
        <p:spPr/>
        <p:txBody>
          <a:bodyPr/>
          <a:lstStyle/>
          <a:p>
            <a:r>
              <a:rPr lang="fr-FR" dirty="0" smtClean="0"/>
              <a:t>Simulations :</a:t>
            </a:r>
          </a:p>
          <a:p>
            <a:pPr lvl="1"/>
            <a:r>
              <a:rPr lang="fr-FR" dirty="0" smtClean="0"/>
              <a:t>Imite une partie de la réalité</a:t>
            </a:r>
          </a:p>
          <a:p>
            <a:pPr lvl="1"/>
            <a:r>
              <a:rPr lang="fr-FR" dirty="0" smtClean="0"/>
              <a:t>Observer et interpréter résultats</a:t>
            </a:r>
          </a:p>
          <a:p>
            <a:pPr lvl="1"/>
            <a:r>
              <a:rPr lang="fr-FR" dirty="0" smtClean="0">
                <a:hlinkClick r:id="rId3" action="ppaction://hlinksldjump"/>
              </a:rPr>
              <a:t>Cognition située</a:t>
            </a:r>
            <a:endParaRPr lang="fr-FR" dirty="0" smtClean="0"/>
          </a:p>
          <a:p>
            <a:r>
              <a:rPr lang="fr-FR" dirty="0" smtClean="0"/>
              <a:t>Outils (conçus à d’autre fins)</a:t>
            </a:r>
          </a:p>
          <a:p>
            <a:pPr lvl="1"/>
            <a:r>
              <a:rPr lang="fr-FR" dirty="0" smtClean="0"/>
              <a:t>Utilisés comme support d’une tâche d’apprentissage</a:t>
            </a:r>
          </a:p>
          <a:p>
            <a:endParaRPr lang="fr-FR" dirty="0"/>
          </a:p>
        </p:txBody>
      </p:sp>
      <p:pic>
        <p:nvPicPr>
          <p:cNvPr id="9" name="Image 8" descr="bruillard ouverts.png"/>
          <p:cNvPicPr>
            <a:picLocks noChangeAspect="1"/>
          </p:cNvPicPr>
          <p:nvPr/>
        </p:nvPicPr>
        <p:blipFill>
          <a:blip r:embed="rId4"/>
          <a:stretch>
            <a:fillRect/>
          </a:stretch>
        </p:blipFill>
        <p:spPr>
          <a:xfrm>
            <a:off x="1981606" y="3945130"/>
            <a:ext cx="6814338" cy="1739515"/>
          </a:xfrm>
          <a:prstGeom prst="rect">
            <a:avLst/>
          </a:prstGeom>
        </p:spPr>
      </p:pic>
      <p:sp>
        <p:nvSpPr>
          <p:cNvPr id="10" name="Bouton d'action : Accueil 9">
            <a:hlinkClick r:id="" action="ppaction://noaction"/>
          </p:cNvPr>
          <p:cNvSpPr>
            <a:spLocks/>
          </p:cNvSpPr>
          <p:nvPr/>
        </p:nvSpPr>
        <p:spPr>
          <a:xfrm>
            <a:off x="8604001" y="6010222"/>
            <a:ext cx="539999" cy="540000"/>
          </a:xfrm>
          <a:prstGeom prst="actionButtonHome">
            <a:avLst/>
          </a:prstGeom>
          <a:ln/>
        </p:spPr>
        <p:style>
          <a:lnRef idx="1">
            <a:schemeClr val="accent4"/>
          </a:lnRef>
          <a:fillRef idx="2">
            <a:schemeClr val="accent4"/>
          </a:fillRef>
          <a:effectRef idx="1">
            <a:schemeClr val="accent4"/>
          </a:effectRef>
          <a:fontRef idx="minor">
            <a:schemeClr val="dk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smtClean="0"/>
              <a:t>Hypermédias</a:t>
            </a:r>
            <a:endParaRPr lang="fr-FR" dirty="0"/>
          </a:p>
        </p:txBody>
      </p:sp>
      <p:sp>
        <p:nvSpPr>
          <p:cNvPr id="7" name="Espace réservé du texte 6"/>
          <p:cNvSpPr>
            <a:spLocks noGrp="1"/>
          </p:cNvSpPr>
          <p:nvPr>
            <p:ph type="body" sz="quarter" idx="10"/>
          </p:nvPr>
        </p:nvSpPr>
        <p:spPr/>
        <p:txBody>
          <a:bodyPr>
            <a:normAutofit lnSpcReduction="10000"/>
          </a:bodyPr>
          <a:lstStyle/>
          <a:p>
            <a:r>
              <a:rPr lang="fr-FR" dirty="0" smtClean="0"/>
              <a:t>N’imitent pas la réalité mais permettent exploration des connaissances d’un domaine, liant entre eux des concepts</a:t>
            </a:r>
          </a:p>
          <a:p>
            <a:r>
              <a:rPr lang="fr-FR" dirty="0" smtClean="0"/>
              <a:t>Existence de pratiques papier au moyen-âge</a:t>
            </a:r>
          </a:p>
          <a:p>
            <a:r>
              <a:rPr lang="fr-FR" dirty="0" smtClean="0"/>
              <a:t>Bush, 1945 : </a:t>
            </a:r>
            <a:r>
              <a:rPr lang="fr-FR" i="1" dirty="0" err="1" smtClean="0"/>
              <a:t>Memex</a:t>
            </a:r>
            <a:endParaRPr lang="fr-FR" i="1" dirty="0" smtClean="0"/>
          </a:p>
          <a:p>
            <a:r>
              <a:rPr lang="fr-FR" dirty="0" smtClean="0"/>
              <a:t>Outil qui permet l'usage des effets multimédia d'une façon </a:t>
            </a:r>
            <a:r>
              <a:rPr lang="fr-FR" dirty="0" err="1" smtClean="0"/>
              <a:t>non-linéaire</a:t>
            </a:r>
            <a:r>
              <a:rPr lang="fr-FR" dirty="0" smtClean="0"/>
              <a:t>, c'est le système de navigation (</a:t>
            </a:r>
            <a:r>
              <a:rPr lang="fr-FR" dirty="0" err="1" smtClean="0"/>
              <a:t>Wilmet</a:t>
            </a:r>
            <a:r>
              <a:rPr lang="fr-FR" dirty="0" smtClean="0"/>
              <a:t>)</a:t>
            </a:r>
          </a:p>
          <a:p>
            <a:r>
              <a:rPr lang="fr-FR" dirty="0" smtClean="0"/>
              <a:t>Fournir un espace d’exploration</a:t>
            </a:r>
            <a:endParaRPr lang="fr-F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err="1" smtClean="0"/>
              <a:t>Hypermedias</a:t>
            </a:r>
            <a:r>
              <a:rPr lang="fr-FR" dirty="0" smtClean="0"/>
              <a:t> : architecture</a:t>
            </a:r>
            <a:endParaRPr lang="fr-FR" dirty="0"/>
          </a:p>
        </p:txBody>
      </p:sp>
      <p:sp>
        <p:nvSpPr>
          <p:cNvPr id="5" name="Espace réservé du texte 4"/>
          <p:cNvSpPr>
            <a:spLocks noGrp="1"/>
          </p:cNvSpPr>
          <p:nvPr>
            <p:ph type="body" sz="quarter" idx="10"/>
          </p:nvPr>
        </p:nvSpPr>
        <p:spPr>
          <a:xfrm>
            <a:off x="1980000" y="1242000"/>
            <a:ext cx="7164000" cy="5308222"/>
          </a:xfrm>
        </p:spPr>
        <p:txBody>
          <a:bodyPr/>
          <a:lstStyle/>
          <a:p>
            <a:endParaRPr lang="fr-FR" dirty="0"/>
          </a:p>
        </p:txBody>
      </p:sp>
      <p:sp>
        <p:nvSpPr>
          <p:cNvPr id="6" name="Bouton d'action : Accueil 5">
            <a:hlinkClick r:id="" action="ppaction://noaction"/>
          </p:cNvPr>
          <p:cNvSpPr>
            <a:spLocks/>
          </p:cNvSpPr>
          <p:nvPr/>
        </p:nvSpPr>
        <p:spPr>
          <a:xfrm>
            <a:off x="8604001" y="6010222"/>
            <a:ext cx="539999" cy="540000"/>
          </a:xfrm>
          <a:prstGeom prst="actionButtonHome">
            <a:avLst/>
          </a:prstGeom>
          <a:ln/>
        </p:spPr>
        <p:style>
          <a:lnRef idx="1">
            <a:schemeClr val="accent4"/>
          </a:lnRef>
          <a:fillRef idx="2">
            <a:schemeClr val="accent4"/>
          </a:fillRef>
          <a:effectRef idx="1">
            <a:schemeClr val="accent4"/>
          </a:effectRef>
          <a:fontRef idx="minor">
            <a:schemeClr val="dk1"/>
          </a:fontRef>
        </p:style>
      </p:sp>
      <p:pic>
        <p:nvPicPr>
          <p:cNvPr id="8" name="Image 7" descr="hyper.png"/>
          <p:cNvPicPr>
            <a:picLocks noChangeAspect="1"/>
          </p:cNvPicPr>
          <p:nvPr/>
        </p:nvPicPr>
        <p:blipFill>
          <a:blip r:embed="rId3"/>
          <a:stretch>
            <a:fillRect/>
          </a:stretch>
        </p:blipFill>
        <p:spPr>
          <a:xfrm>
            <a:off x="3493488" y="2710249"/>
            <a:ext cx="4137025" cy="2371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smtClean="0"/>
              <a:t>Récapitulatif </a:t>
            </a:r>
            <a:r>
              <a:rPr lang="fr-FR" sz="3000" dirty="0" smtClean="0"/>
              <a:t>[de </a:t>
            </a:r>
            <a:r>
              <a:rPr lang="fr-FR" sz="3000" dirty="0" err="1" smtClean="0"/>
              <a:t>Vries</a:t>
            </a:r>
            <a:r>
              <a:rPr lang="fr-FR" sz="3000" dirty="0" smtClean="0"/>
              <a:t>,  2001]</a:t>
            </a:r>
            <a:endParaRPr lang="fr-FR" dirty="0"/>
          </a:p>
        </p:txBody>
      </p:sp>
      <p:sp>
        <p:nvSpPr>
          <p:cNvPr id="5" name="Espace réservé du texte 4"/>
          <p:cNvSpPr>
            <a:spLocks noGrp="1"/>
          </p:cNvSpPr>
          <p:nvPr>
            <p:ph type="body" sz="quarter" idx="10"/>
          </p:nvPr>
        </p:nvSpPr>
        <p:spPr>
          <a:xfrm>
            <a:off x="1980000" y="1242000"/>
            <a:ext cx="7164000" cy="5308222"/>
          </a:xfrm>
        </p:spPr>
        <p:txBody>
          <a:bodyPr/>
          <a:lstStyle/>
          <a:p>
            <a:endParaRPr lang="fr-FR" dirty="0"/>
          </a:p>
        </p:txBody>
      </p:sp>
      <p:pic>
        <p:nvPicPr>
          <p:cNvPr id="6" name="Image 5" descr="De vries.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2237353" y="2165736"/>
            <a:ext cx="6906647" cy="3460750"/>
          </a:xfrm>
          <a:prstGeom prst="rect">
            <a:avLst/>
          </a:prstGeom>
        </p:spPr>
      </p:pic>
      <p:sp>
        <p:nvSpPr>
          <p:cNvPr id="7" name="Bouton d'action : Accueil 6">
            <a:hlinkClick r:id="" action="ppaction://noaction"/>
          </p:cNvPr>
          <p:cNvSpPr>
            <a:spLocks/>
          </p:cNvSpPr>
          <p:nvPr/>
        </p:nvSpPr>
        <p:spPr>
          <a:xfrm>
            <a:off x="8604001" y="6010222"/>
            <a:ext cx="539999" cy="540000"/>
          </a:xfrm>
          <a:prstGeom prst="actionButtonHome">
            <a:avLst/>
          </a:prstGeom>
          <a:ln/>
        </p:spPr>
        <p:style>
          <a:lnRef idx="1">
            <a:schemeClr val="accent4"/>
          </a:lnRef>
          <a:fillRef idx="2">
            <a:schemeClr val="accent4"/>
          </a:fillRef>
          <a:effectRef idx="1">
            <a:schemeClr val="accent4"/>
          </a:effectRef>
          <a:fontRef idx="minor">
            <a:schemeClr val="dk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Le cas particulier de l’ALAO</a:t>
            </a:r>
            <a:endParaRPr lang="fr-FR" dirty="0"/>
          </a:p>
        </p:txBody>
      </p:sp>
      <p:sp>
        <p:nvSpPr>
          <p:cNvPr id="3" name="Sous-titre 2"/>
          <p:cNvSpPr>
            <a:spLocks noGrp="1"/>
          </p:cNvSpPr>
          <p:nvPr>
            <p:ph type="subTitle" idx="1"/>
          </p:nvPr>
        </p:nvSpPr>
        <p:spPr/>
        <p:txBody>
          <a:bodyPr/>
          <a:lstStyle/>
          <a:p>
            <a:endParaRPr lang="fr-F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Historique en 3 phases</a:t>
            </a:r>
            <a:endParaRPr lang="fr-FR" dirty="0"/>
          </a:p>
        </p:txBody>
      </p:sp>
      <p:sp>
        <p:nvSpPr>
          <p:cNvPr id="5" name="Espace réservé du texte 4"/>
          <p:cNvSpPr>
            <a:spLocks noGrp="1"/>
          </p:cNvSpPr>
          <p:nvPr>
            <p:ph type="body" sz="quarter" idx="10"/>
          </p:nvPr>
        </p:nvSpPr>
        <p:spPr/>
        <p:txBody>
          <a:bodyPr/>
          <a:lstStyle/>
          <a:p>
            <a:r>
              <a:rPr lang="fr-FR" dirty="0" smtClean="0"/>
              <a:t>Défini par </a:t>
            </a:r>
            <a:r>
              <a:rPr lang="fr-FR" dirty="0" err="1" smtClean="0"/>
              <a:t>Warschauer</a:t>
            </a:r>
            <a:r>
              <a:rPr lang="fr-FR" dirty="0" smtClean="0"/>
              <a:t> [1996], mais critiqué (cf. [</a:t>
            </a:r>
            <a:r>
              <a:rPr lang="fr-FR" dirty="0" err="1" smtClean="0"/>
              <a:t>Bax</a:t>
            </a:r>
            <a:r>
              <a:rPr lang="fr-FR" dirty="0" smtClean="0"/>
              <a:t>, 2003]) :</a:t>
            </a:r>
          </a:p>
          <a:p>
            <a:pPr lvl="1"/>
            <a:r>
              <a:rPr lang="fr-FR" dirty="0" smtClean="0"/>
              <a:t>Phases individuellement</a:t>
            </a:r>
          </a:p>
          <a:p>
            <a:pPr lvl="2"/>
            <a:r>
              <a:rPr lang="fr-FR" dirty="0" smtClean="0"/>
              <a:t>ALAO </a:t>
            </a:r>
            <a:r>
              <a:rPr lang="fr-FR" dirty="0" err="1" smtClean="0"/>
              <a:t>strucural</a:t>
            </a:r>
            <a:endParaRPr lang="fr-FR" dirty="0" smtClean="0"/>
          </a:p>
          <a:p>
            <a:pPr lvl="2"/>
            <a:r>
              <a:rPr lang="fr-FR" dirty="0" smtClean="0"/>
              <a:t>ALAO communicatif</a:t>
            </a:r>
          </a:p>
          <a:p>
            <a:pPr lvl="2"/>
            <a:r>
              <a:rPr lang="fr-FR" dirty="0" smtClean="0"/>
              <a:t>ALAO intégratif</a:t>
            </a:r>
          </a:p>
          <a:p>
            <a:pPr lvl="1"/>
            <a:r>
              <a:rPr lang="fr-FR" dirty="0" smtClean="0"/>
              <a:t>Articulation des phases entre elles</a:t>
            </a:r>
          </a:p>
          <a:p>
            <a:r>
              <a:rPr lang="fr-FR" dirty="0" smtClean="0"/>
              <a:t>Point de vue souvent théorique</a:t>
            </a:r>
            <a:endParaRPr lang="fr-FR" dirty="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ALAO Structural</a:t>
            </a:r>
            <a:endParaRPr lang="fr-FR" dirty="0"/>
          </a:p>
        </p:txBody>
      </p:sp>
      <p:sp>
        <p:nvSpPr>
          <p:cNvPr id="5" name="Espace réservé du texte 4"/>
          <p:cNvSpPr>
            <a:spLocks noGrp="1"/>
          </p:cNvSpPr>
          <p:nvPr>
            <p:ph type="body" sz="quarter" idx="10"/>
          </p:nvPr>
        </p:nvSpPr>
        <p:spPr/>
        <p:txBody>
          <a:bodyPr/>
          <a:lstStyle/>
          <a:p>
            <a:r>
              <a:rPr lang="fr-FR" dirty="0" smtClean="0"/>
              <a:t>Principes de base :</a:t>
            </a:r>
          </a:p>
          <a:p>
            <a:pPr lvl="1"/>
            <a:r>
              <a:rPr lang="fr-FR" dirty="0" smtClean="0"/>
              <a:t>Exposition répétée est bénéfique voire essentielle à l’apprentissage</a:t>
            </a:r>
          </a:p>
          <a:p>
            <a:pPr lvl="1"/>
            <a:r>
              <a:rPr lang="fr-FR" dirty="0" smtClean="0"/>
              <a:t>Ordinateur idéal pour cela :</a:t>
            </a:r>
          </a:p>
          <a:p>
            <a:pPr lvl="2"/>
            <a:r>
              <a:rPr lang="fr-FR" dirty="0" smtClean="0"/>
              <a:t>Ne se lasse pas</a:t>
            </a:r>
          </a:p>
          <a:p>
            <a:pPr lvl="2"/>
            <a:r>
              <a:rPr lang="fr-FR" dirty="0" smtClean="0"/>
              <a:t>Feed-back sans jugement porté</a:t>
            </a:r>
          </a:p>
          <a:p>
            <a:pPr lvl="1"/>
            <a:r>
              <a:rPr lang="fr-FR" dirty="0" smtClean="0"/>
              <a:t>Rythme individualisé, libérant du temps en classe</a:t>
            </a:r>
          </a:p>
          <a:p>
            <a:pPr lvl="1"/>
            <a:r>
              <a:rPr lang="fr-FR" dirty="0" smtClean="0"/>
              <a:t>Correspond à la période EAO (exerciseurs, tutoriels…)</a:t>
            </a:r>
            <a:endParaRPr lang="fr-FR" dirty="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ALAO Communicatif</a:t>
            </a:r>
            <a:r>
              <a:rPr lang="fr-FR" sz="2200" dirty="0" smtClean="0"/>
              <a:t> [1/2]</a:t>
            </a:r>
            <a:endParaRPr lang="fr-FR" sz="2200" dirty="0"/>
          </a:p>
        </p:txBody>
      </p:sp>
      <p:sp>
        <p:nvSpPr>
          <p:cNvPr id="5" name="Espace réservé du texte 4"/>
          <p:cNvSpPr>
            <a:spLocks noGrp="1"/>
          </p:cNvSpPr>
          <p:nvPr>
            <p:ph type="body" sz="quarter" idx="10"/>
          </p:nvPr>
        </p:nvSpPr>
        <p:spPr/>
        <p:txBody>
          <a:bodyPr>
            <a:normAutofit/>
          </a:bodyPr>
          <a:lstStyle/>
          <a:p>
            <a:r>
              <a:rPr lang="fr-FR" dirty="0" smtClean="0"/>
              <a:t>Remise en question </a:t>
            </a:r>
            <a:r>
              <a:rPr lang="fr-FR" i="1" dirty="0" smtClean="0"/>
              <a:t>drill &amp; </a:t>
            </a:r>
            <a:r>
              <a:rPr lang="fr-FR" i="1" dirty="0" err="1" smtClean="0"/>
              <a:t>kill</a:t>
            </a:r>
            <a:r>
              <a:rPr lang="fr-FR" dirty="0" smtClean="0"/>
              <a:t> et émergence de l’approche communicative</a:t>
            </a:r>
          </a:p>
          <a:p>
            <a:r>
              <a:rPr lang="fr-FR" dirty="0" smtClean="0"/>
              <a:t>Critiqué</a:t>
            </a:r>
          </a:p>
          <a:p>
            <a:pPr lvl="1"/>
            <a:r>
              <a:rPr lang="fr-FR" dirty="0" smtClean="0"/>
              <a:t>Après l’ALAO ne tourne pas le dos à l’AC</a:t>
            </a:r>
          </a:p>
          <a:p>
            <a:pPr lvl="1"/>
            <a:r>
              <a:rPr lang="fr-FR" dirty="0" smtClean="0"/>
              <a:t>Pas réellement communicatif</a:t>
            </a:r>
          </a:p>
          <a:p>
            <a:r>
              <a:rPr lang="fr-FR" dirty="0" smtClean="0"/>
              <a:t>Dans les usages:</a:t>
            </a:r>
          </a:p>
          <a:p>
            <a:pPr lvl="1"/>
            <a:r>
              <a:rPr lang="fr-FR" dirty="0" smtClean="0"/>
              <a:t>l’ordinateur est souvent utilisé comme support d’activité</a:t>
            </a:r>
          </a:p>
          <a:p>
            <a:pPr lvl="1"/>
            <a:r>
              <a:rPr lang="fr-FR" dirty="0" smtClean="0"/>
              <a:t>environnements d’apprentissage ouverts</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dirty="0" smtClean="0"/>
              <a:t>ALAO Communicatif : prémisses</a:t>
            </a:r>
            <a:r>
              <a:rPr lang="fr-FR" sz="2200" dirty="0" smtClean="0"/>
              <a:t> </a:t>
            </a:r>
            <a:r>
              <a:rPr lang="fr-FR" sz="2400" dirty="0" smtClean="0"/>
              <a:t>[</a:t>
            </a:r>
            <a:r>
              <a:rPr lang="fr-FR" sz="2400" dirty="0" err="1" smtClean="0"/>
              <a:t>Underwood</a:t>
            </a:r>
            <a:r>
              <a:rPr lang="fr-FR" sz="2400" dirty="0" smtClean="0"/>
              <a:t>, 84, pp. 52-54] </a:t>
            </a:r>
            <a:r>
              <a:rPr lang="fr-FR" sz="2200" dirty="0" smtClean="0"/>
              <a:t>[2/2]</a:t>
            </a:r>
            <a:endParaRPr lang="fr-FR" sz="2200" dirty="0"/>
          </a:p>
        </p:txBody>
      </p:sp>
      <p:sp>
        <p:nvSpPr>
          <p:cNvPr id="5" name="Espace réservé du texte 4"/>
          <p:cNvSpPr>
            <a:spLocks noGrp="1"/>
          </p:cNvSpPr>
          <p:nvPr>
            <p:ph type="body" sz="quarter" idx="10"/>
          </p:nvPr>
        </p:nvSpPr>
        <p:spPr/>
        <p:txBody>
          <a:bodyPr>
            <a:normAutofit fontScale="77500" lnSpcReduction="20000"/>
          </a:bodyPr>
          <a:lstStyle/>
          <a:p>
            <a:r>
              <a:rPr lang="fr-FR" dirty="0" smtClean="0"/>
              <a:t>Attention sur l’usage des formes plus que sur les formes elles-mêmes ;</a:t>
            </a:r>
          </a:p>
          <a:p>
            <a:r>
              <a:rPr lang="fr-FR" dirty="0" smtClean="0"/>
              <a:t>Enseigne la grammaire implicitement plutôt qu’explicitement ;</a:t>
            </a:r>
          </a:p>
          <a:p>
            <a:r>
              <a:rPr lang="fr-FR" dirty="0" smtClean="0"/>
              <a:t>Apprenants génèrent des énoncés originaux, ne se contente pas de manipuler de la langue préfabriquée ;</a:t>
            </a:r>
          </a:p>
          <a:p>
            <a:r>
              <a:rPr lang="fr-FR" dirty="0" smtClean="0"/>
              <a:t>Évaluation non systématique ;</a:t>
            </a:r>
          </a:p>
          <a:p>
            <a:r>
              <a:rPr lang="fr-FR" dirty="0" smtClean="0"/>
              <a:t>Prise en charge de réponses diverses ;</a:t>
            </a:r>
          </a:p>
          <a:p>
            <a:r>
              <a:rPr lang="fr-FR" dirty="0" smtClean="0"/>
              <a:t>L2 privilégiée :</a:t>
            </a:r>
          </a:p>
          <a:p>
            <a:pPr lvl="1"/>
            <a:r>
              <a:rPr lang="fr-FR" dirty="0" smtClean="0"/>
              <a:t>Système</a:t>
            </a:r>
          </a:p>
          <a:p>
            <a:pPr lvl="1"/>
            <a:r>
              <a:rPr lang="fr-FR" dirty="0" smtClean="0"/>
              <a:t>Environnement où l’usage de la L2 est naturel, aussi bien dans l’utilisation de l’ordinateur qu’à côté ;</a:t>
            </a:r>
          </a:p>
          <a:p>
            <a:r>
              <a:rPr lang="fr-FR" dirty="0" smtClean="0"/>
              <a:t>N’essaiera jamais de faire ce qui peut tout aussi bien être fait par un livre.</a:t>
            </a: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ALAO Intégratif</a:t>
            </a:r>
            <a:endParaRPr lang="fr-FR" dirty="0"/>
          </a:p>
        </p:txBody>
      </p:sp>
      <p:sp>
        <p:nvSpPr>
          <p:cNvPr id="5" name="Espace réservé du texte 4"/>
          <p:cNvSpPr>
            <a:spLocks noGrp="1"/>
          </p:cNvSpPr>
          <p:nvPr>
            <p:ph type="body" sz="quarter" idx="10"/>
          </p:nvPr>
        </p:nvSpPr>
        <p:spPr/>
        <p:txBody>
          <a:bodyPr>
            <a:normAutofit fontScale="92500" lnSpcReduction="10000"/>
          </a:bodyPr>
          <a:lstStyle/>
          <a:p>
            <a:r>
              <a:rPr lang="fr-FR" dirty="0" smtClean="0"/>
              <a:t>2 types d’intégration :</a:t>
            </a:r>
          </a:p>
          <a:p>
            <a:pPr lvl="1"/>
            <a:r>
              <a:rPr lang="fr-FR" dirty="0" smtClean="0"/>
              <a:t>« approche intégrée de l’enseignement d’une langue » : </a:t>
            </a:r>
          </a:p>
          <a:p>
            <a:pPr lvl="2"/>
            <a:r>
              <a:rPr lang="fr-FR" dirty="0" smtClean="0"/>
              <a:t>ne pas cloisonner les aptitudes, les compétences de communication ou les points de vues sur la langue</a:t>
            </a:r>
          </a:p>
          <a:p>
            <a:pPr lvl="1"/>
            <a:r>
              <a:rPr lang="fr-FR" dirty="0" smtClean="0"/>
              <a:t>Intégrer plus complètement la technologie dans le processus d’apprentissage</a:t>
            </a:r>
          </a:p>
          <a:p>
            <a:r>
              <a:rPr lang="fr-FR" dirty="0" smtClean="0"/>
              <a:t>Innovations</a:t>
            </a:r>
          </a:p>
          <a:p>
            <a:pPr lvl="1"/>
            <a:r>
              <a:rPr lang="fr-FR" dirty="0" smtClean="0"/>
              <a:t>Pédagogique : perspective actionnelle</a:t>
            </a:r>
          </a:p>
          <a:p>
            <a:pPr lvl="1"/>
            <a:r>
              <a:rPr lang="fr-FR" dirty="0" smtClean="0"/>
              <a:t>Technologique :</a:t>
            </a:r>
          </a:p>
          <a:p>
            <a:pPr lvl="2"/>
            <a:r>
              <a:rPr lang="fr-FR" dirty="0" smtClean="0"/>
              <a:t>Hypermédia</a:t>
            </a:r>
          </a:p>
          <a:p>
            <a:pPr lvl="2"/>
            <a:r>
              <a:rPr lang="fr-FR" dirty="0" smtClean="0"/>
              <a:t>Multimédia</a:t>
            </a:r>
          </a:p>
          <a:p>
            <a:pPr lvl="2"/>
            <a:r>
              <a:rPr lang="fr-FR" dirty="0" smtClean="0"/>
              <a:t>Communication </a:t>
            </a:r>
            <a:r>
              <a:rPr lang="fr-FR" dirty="0" err="1" smtClean="0"/>
              <a:t>médiée</a:t>
            </a:r>
            <a:r>
              <a:rPr lang="fr-FR" dirty="0" smtClean="0"/>
              <a:t> par ordinateur</a:t>
            </a:r>
          </a:p>
          <a:p>
            <a:endParaRPr lang="fr-FR" dirty="0" smtClean="0"/>
          </a:p>
          <a:p>
            <a:endParaRPr lang="fr-FR" dirty="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ALAO Intégratif : systèmes</a:t>
            </a:r>
            <a:endParaRPr lang="fr-FR" dirty="0"/>
          </a:p>
        </p:txBody>
      </p:sp>
      <p:sp>
        <p:nvSpPr>
          <p:cNvPr id="5" name="Espace réservé du texte 4"/>
          <p:cNvSpPr>
            <a:spLocks noGrp="1"/>
          </p:cNvSpPr>
          <p:nvPr>
            <p:ph type="body" sz="quarter" idx="10"/>
          </p:nvPr>
        </p:nvSpPr>
        <p:spPr/>
        <p:txBody>
          <a:bodyPr>
            <a:normAutofit lnSpcReduction="10000"/>
          </a:bodyPr>
          <a:lstStyle/>
          <a:p>
            <a:r>
              <a:rPr lang="fr-FR" dirty="0" smtClean="0"/>
              <a:t>Systèmes auteurs :</a:t>
            </a:r>
          </a:p>
          <a:p>
            <a:pPr lvl="1"/>
            <a:r>
              <a:rPr lang="fr-FR" dirty="0" smtClean="0"/>
              <a:t>Liés à une technologie</a:t>
            </a:r>
          </a:p>
          <a:p>
            <a:pPr lvl="1"/>
            <a:r>
              <a:rPr lang="fr-FR" dirty="0" smtClean="0"/>
              <a:t>Liés à une application</a:t>
            </a:r>
          </a:p>
          <a:p>
            <a:r>
              <a:rPr lang="fr-FR" dirty="0" smtClean="0"/>
              <a:t>Système auteurs purs</a:t>
            </a:r>
          </a:p>
          <a:p>
            <a:pPr lvl="1"/>
            <a:r>
              <a:rPr lang="fr-FR" dirty="0" smtClean="0"/>
              <a:t>Ne demandent aucune programmation</a:t>
            </a:r>
          </a:p>
          <a:p>
            <a:pPr lvl="1"/>
            <a:r>
              <a:rPr lang="fr-FR" dirty="0" smtClean="0"/>
              <a:t>≠hot </a:t>
            </a:r>
            <a:r>
              <a:rPr lang="fr-FR" dirty="0" err="1" smtClean="0"/>
              <a:t>potatoes</a:t>
            </a:r>
            <a:endParaRPr lang="fr-FR" dirty="0" smtClean="0"/>
          </a:p>
          <a:p>
            <a:r>
              <a:rPr lang="fr-FR" dirty="0" smtClean="0"/>
              <a:t>SGA</a:t>
            </a:r>
          </a:p>
          <a:p>
            <a:pPr lvl="1"/>
            <a:r>
              <a:rPr lang="fr-FR" dirty="0" smtClean="0"/>
              <a:t>Gestion des données et des messages</a:t>
            </a:r>
          </a:p>
          <a:p>
            <a:pPr lvl="1"/>
            <a:r>
              <a:rPr lang="fr-FR" dirty="0" smtClean="0"/>
              <a:t>Intégration de différents modules</a:t>
            </a:r>
          </a:p>
          <a:p>
            <a:pPr lvl="1"/>
            <a:r>
              <a:rPr lang="fr-FR" dirty="0" smtClean="0"/>
              <a:t>Hybridation</a:t>
            </a:r>
            <a:endParaRPr lang="fr-FR" dirty="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1" name="Grouper 10"/>
          <p:cNvGrpSpPr/>
          <p:nvPr/>
        </p:nvGrpSpPr>
        <p:grpSpPr>
          <a:xfrm>
            <a:off x="1987153" y="1267400"/>
            <a:ext cx="7162394" cy="5082600"/>
            <a:chOff x="1987153" y="1267400"/>
            <a:chExt cx="7162394" cy="5082600"/>
          </a:xfrm>
        </p:grpSpPr>
        <p:sp>
          <p:nvSpPr>
            <p:cNvPr id="8" name="Rectangle à coins arrondis 7"/>
            <p:cNvSpPr/>
            <p:nvPr/>
          </p:nvSpPr>
          <p:spPr>
            <a:xfrm>
              <a:off x="1987153" y="1267400"/>
              <a:ext cx="7162394" cy="5082600"/>
            </a:xfrm>
            <a:prstGeom prst="roundRect">
              <a:avLst>
                <a:gd name="adj" fmla="val 8921"/>
              </a:avLst>
            </a:prstGeom>
            <a:solidFill>
              <a:schemeClr val="bg1">
                <a:alpha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 name="Image 9" descr="cognitivisme.png"/>
            <p:cNvPicPr>
              <a:picLocks noChangeAspect="1"/>
            </p:cNvPicPr>
            <p:nvPr/>
          </p:nvPicPr>
          <p:blipFill>
            <a:blip r:embed="rId3"/>
            <a:stretch>
              <a:fillRect/>
            </a:stretch>
          </p:blipFill>
          <p:spPr>
            <a:xfrm>
              <a:off x="2045688" y="1732250"/>
              <a:ext cx="7045325" cy="4152900"/>
            </a:xfrm>
            <a:prstGeom prst="rect">
              <a:avLst/>
            </a:prstGeom>
          </p:spPr>
        </p:pic>
      </p:grpSp>
      <p:sp>
        <p:nvSpPr>
          <p:cNvPr id="4" name="Titre 3"/>
          <p:cNvSpPr>
            <a:spLocks noGrp="1"/>
          </p:cNvSpPr>
          <p:nvPr>
            <p:ph type="title"/>
          </p:nvPr>
        </p:nvSpPr>
        <p:spPr/>
        <p:txBody>
          <a:bodyPr/>
          <a:lstStyle/>
          <a:p>
            <a:r>
              <a:rPr lang="fr-FR" dirty="0" smtClean="0"/>
              <a:t>Approche cognitiviste</a:t>
            </a:r>
            <a:endParaRPr lang="fr-FR" dirty="0"/>
          </a:p>
        </p:txBody>
      </p:sp>
      <p:sp>
        <p:nvSpPr>
          <p:cNvPr id="5" name="Espace réservé du texte 4"/>
          <p:cNvSpPr>
            <a:spLocks noGrp="1"/>
          </p:cNvSpPr>
          <p:nvPr>
            <p:ph type="body" sz="quarter" idx="10"/>
          </p:nvPr>
        </p:nvSpPr>
        <p:spPr/>
        <p:txBody>
          <a:bodyPr/>
          <a:lstStyle/>
          <a:p>
            <a:r>
              <a:rPr lang="fr-FR" dirty="0" smtClean="0"/>
              <a:t>L’apprentissage cognitiviste repose sur 3 phases :</a:t>
            </a:r>
          </a:p>
          <a:p>
            <a:pPr lvl="1"/>
            <a:r>
              <a:rPr lang="fr-FR" dirty="0" err="1" smtClean="0"/>
              <a:t>contextualisation</a:t>
            </a:r>
            <a:r>
              <a:rPr lang="fr-FR" dirty="0" smtClean="0"/>
              <a:t> : besoins, objectifs, se mettre en projet</a:t>
            </a:r>
          </a:p>
          <a:p>
            <a:pPr lvl="1"/>
            <a:r>
              <a:rPr lang="fr-FR" dirty="0" err="1" smtClean="0"/>
              <a:t>décontextualisation</a:t>
            </a:r>
            <a:r>
              <a:rPr lang="fr-FR" dirty="0" smtClean="0"/>
              <a:t> : confrontation à des </a:t>
            </a:r>
            <a:r>
              <a:rPr lang="fr-FR" dirty="0" err="1" smtClean="0"/>
              <a:t>pb</a:t>
            </a:r>
            <a:r>
              <a:rPr lang="fr-FR" dirty="0" smtClean="0"/>
              <a:t> similaires, extraire les règles, raisonner, etc.</a:t>
            </a:r>
          </a:p>
          <a:p>
            <a:pPr lvl="1"/>
            <a:r>
              <a:rPr lang="fr-FR" dirty="0" err="1" smtClean="0"/>
              <a:t>recontextualisation</a:t>
            </a:r>
            <a:r>
              <a:rPr lang="fr-FR" dirty="0" smtClean="0"/>
              <a:t> : transférer à d’autres contextes, analyser ses stratégies d’apprentissage</a:t>
            </a:r>
            <a:endParaRPr lang="fr-FR" dirty="0"/>
          </a:p>
        </p:txBody>
      </p:sp>
      <p:sp>
        <p:nvSpPr>
          <p:cNvPr id="13" name="Bouton d'action : Accueil 12">
            <a:hlinkClick r:id="rId4" action="ppaction://hlinksldjump"/>
          </p:cNvPr>
          <p:cNvSpPr>
            <a:spLocks/>
          </p:cNvSpPr>
          <p:nvPr/>
        </p:nvSpPr>
        <p:spPr>
          <a:xfrm>
            <a:off x="8604001" y="6010222"/>
            <a:ext cx="539999" cy="540000"/>
          </a:xfrm>
          <a:prstGeom prst="actionButtonHome">
            <a:avLst/>
          </a:prstGeom>
          <a:ln/>
        </p:spPr>
        <p:style>
          <a:lnRef idx="1">
            <a:schemeClr val="accent4"/>
          </a:lnRef>
          <a:fillRef idx="2">
            <a:schemeClr val="accent4"/>
          </a:fillRef>
          <a:effectRef idx="1">
            <a:schemeClr val="accent4"/>
          </a:effectRef>
          <a:fontRef idx="minor">
            <a:schemeClr val="dk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5000"/>
                                  </p:stCondLst>
                                  <p:childTnLst>
                                    <p:set>
                                      <p:cBhvr>
                                        <p:cTn id="17"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Approche cognition située</a:t>
            </a:r>
            <a:endParaRPr lang="fr-FR" dirty="0"/>
          </a:p>
        </p:txBody>
      </p:sp>
      <p:sp>
        <p:nvSpPr>
          <p:cNvPr id="5" name="Espace réservé du texte 4"/>
          <p:cNvSpPr>
            <a:spLocks noGrp="1"/>
          </p:cNvSpPr>
          <p:nvPr>
            <p:ph type="body" sz="quarter" idx="10"/>
          </p:nvPr>
        </p:nvSpPr>
        <p:spPr/>
        <p:txBody>
          <a:bodyPr/>
          <a:lstStyle/>
          <a:p>
            <a:r>
              <a:rPr lang="fr-FR" dirty="0" smtClean="0"/>
              <a:t>Cognition située : chaque pensée ou action humaine est adaptée à son environnement, c’est à dire située</a:t>
            </a:r>
          </a:p>
          <a:p>
            <a:r>
              <a:rPr lang="fr-FR" dirty="0" smtClean="0"/>
              <a:t>Étude de comment la connaissance humaine se développe comme un moyen de coordonner l’activité depuis l’intérieur de l’activité elle même</a:t>
            </a:r>
          </a:p>
          <a:p>
            <a:pPr lvl="1"/>
            <a:r>
              <a:rPr lang="fr-FR" dirty="0" smtClean="0"/>
              <a:t>Rôle fondamental du feed-back</a:t>
            </a:r>
            <a:endParaRPr lang="fr-FR" dirty="0"/>
          </a:p>
        </p:txBody>
      </p:sp>
      <p:sp>
        <p:nvSpPr>
          <p:cNvPr id="6" name="Bouton d'action : Accueil 5">
            <a:hlinkClick r:id="rId2" action="ppaction://hlinksldjump"/>
          </p:cNvPr>
          <p:cNvSpPr>
            <a:spLocks/>
          </p:cNvSpPr>
          <p:nvPr/>
        </p:nvSpPr>
        <p:spPr>
          <a:xfrm>
            <a:off x="8604001" y="6010222"/>
            <a:ext cx="539999" cy="540000"/>
          </a:xfrm>
          <a:prstGeom prst="actionButtonHome">
            <a:avLst/>
          </a:prstGeom>
          <a:ln/>
        </p:spPr>
        <p:style>
          <a:lnRef idx="1">
            <a:schemeClr val="accent4"/>
          </a:lnRef>
          <a:fillRef idx="2">
            <a:schemeClr val="accent4"/>
          </a:fillRef>
          <a:effectRef idx="1">
            <a:schemeClr val="accent4"/>
          </a:effectRef>
          <a:fontRef idx="minor">
            <a:schemeClr val="dk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Personnalisée 1">
      <a:dk1>
        <a:sysClr val="windowText" lastClr="000000"/>
      </a:dk1>
      <a:lt1>
        <a:sysClr val="window" lastClr="FFFFFF"/>
      </a:lt1>
      <a:dk2>
        <a:srgbClr val="672306"/>
      </a:dk2>
      <a:lt2>
        <a:srgbClr val="EEECDC"/>
      </a:lt2>
      <a:accent1>
        <a:srgbClr val="FD9800"/>
      </a:accent1>
      <a:accent2>
        <a:srgbClr val="E30500"/>
      </a:accent2>
      <a:accent3>
        <a:srgbClr val="86D600"/>
      </a:accent3>
      <a:accent4>
        <a:srgbClr val="05046F"/>
      </a:accent4>
      <a:accent5>
        <a:srgbClr val="F4F400"/>
      </a:accent5>
      <a:accent6>
        <a:srgbClr val="194F3D"/>
      </a:accent6>
      <a:hlink>
        <a:srgbClr val="E30500"/>
      </a:hlink>
      <a:folHlink>
        <a:srgbClr val="343434"/>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19600</TotalTime>
  <Words>2584</Words>
  <Application>Microsoft Macintosh PowerPoint</Application>
  <PresentationFormat>Présentation à l'écran (4:3)</PresentationFormat>
  <Paragraphs>363</Paragraphs>
  <Slides>42</Slides>
  <Notes>28</Notes>
  <HiddenSlides>0</HiddenSlides>
  <MMClips>0</MMClips>
  <ScaleCrop>false</ScaleCrop>
  <HeadingPairs>
    <vt:vector size="4" baseType="variant">
      <vt:variant>
        <vt:lpstr>Modèle de conception</vt:lpstr>
      </vt:variant>
      <vt:variant>
        <vt:i4>1</vt:i4>
      </vt:variant>
      <vt:variant>
        <vt:lpstr>Titres des diapositives</vt:lpstr>
      </vt:variant>
      <vt:variant>
        <vt:i4>42</vt:i4>
      </vt:variant>
    </vt:vector>
  </HeadingPairs>
  <TitlesOfParts>
    <vt:vector size="43" baseType="lpstr">
      <vt:lpstr>Thème Office</vt:lpstr>
      <vt:lpstr>Architecture(s) des EIAH</vt:lpstr>
      <vt:lpstr>EIAH : Définition</vt:lpstr>
      <vt:lpstr>Situation d’enseignement</vt:lpstr>
      <vt:lpstr>Historique [Bruillard,  1997]</vt:lpstr>
      <vt:lpstr>Machines à enseigner</vt:lpstr>
      <vt:lpstr>Enseignement programmé</vt:lpstr>
      <vt:lpstr>Enseignement programmé</vt:lpstr>
      <vt:lpstr>Enseignement programmé</vt:lpstr>
      <vt:lpstr>Machines de Skinner</vt:lpstr>
      <vt:lpstr>Programmes ramifiés</vt:lpstr>
      <vt:lpstr>EAO</vt:lpstr>
      <vt:lpstr>Tutoriels</vt:lpstr>
      <vt:lpstr>Tutoriels : architecture</vt:lpstr>
      <vt:lpstr>Exerciseurs</vt:lpstr>
      <vt:lpstr>Exerciseurs : architecture</vt:lpstr>
      <vt:lpstr>Jeux éducatifs</vt:lpstr>
      <vt:lpstr>Jeux éducatifs : architecture</vt:lpstr>
      <vt:lpstr>Intelligence Artificielle</vt:lpstr>
      <vt:lpstr>Tuteurs intelligents</vt:lpstr>
      <vt:lpstr>Tuteurs Intelligents : architecture</vt:lpstr>
      <vt:lpstr>TI : Modèle du domaine</vt:lpstr>
      <vt:lpstr>TI : modèle de l’élève</vt:lpstr>
      <vt:lpstr>TI : module pédagogique</vt:lpstr>
      <vt:lpstr>Micromondes</vt:lpstr>
      <vt:lpstr>Micromondes : schéma général [Bruillard,  1997]</vt:lpstr>
      <vt:lpstr>Micromondes : simulateur</vt:lpstr>
      <vt:lpstr>Micromondes : architecture [Gibaud, 1993]</vt:lpstr>
      <vt:lpstr>Micromondes : le modèle de l’élève</vt:lpstr>
      <vt:lpstr>Micromondes : le contrôle pédagogique</vt:lpstr>
      <vt:lpstr>Environnements d’apprentissage ouverts</vt:lpstr>
      <vt:lpstr>Hypermédias</vt:lpstr>
      <vt:lpstr>Hypermedias : architecture</vt:lpstr>
      <vt:lpstr>Récapitulatif [de Vries,  2001]</vt:lpstr>
      <vt:lpstr>Le cas particulier de l’ALAO</vt:lpstr>
      <vt:lpstr>Historique en 3 phases</vt:lpstr>
      <vt:lpstr>ALAO Structural</vt:lpstr>
      <vt:lpstr>ALAO Communicatif [1/2]</vt:lpstr>
      <vt:lpstr>ALAO Communicatif : prémisses [Underwood, 84, pp. 52-54] [2/2]</vt:lpstr>
      <vt:lpstr>ALAO Intégratif</vt:lpstr>
      <vt:lpstr>ALAO Intégratif : systèmes</vt:lpstr>
      <vt:lpstr>Approche cognitiviste</vt:lpstr>
      <vt:lpstr>Approche cognition située</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Lzbk</dc:creator>
  <cp:lastModifiedBy>Lzbk</cp:lastModifiedBy>
  <cp:revision>424</cp:revision>
  <dcterms:created xsi:type="dcterms:W3CDTF">2010-03-24T16:08:18Z</dcterms:created>
  <dcterms:modified xsi:type="dcterms:W3CDTF">2010-03-24T16:12:48Z</dcterms:modified>
</cp:coreProperties>
</file>